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  <p:sldMasterId id="2147483900" r:id="rId2"/>
  </p:sldMasterIdLst>
  <p:notesMasterIdLst>
    <p:notesMasterId r:id="rId97"/>
  </p:notesMasterIdLst>
  <p:handoutMasterIdLst>
    <p:handoutMasterId r:id="rId98"/>
  </p:handoutMasterIdLst>
  <p:sldIdLst>
    <p:sldId id="256" r:id="rId3"/>
    <p:sldId id="257" r:id="rId4"/>
    <p:sldId id="342" r:id="rId5"/>
    <p:sldId id="343" r:id="rId6"/>
    <p:sldId id="344" r:id="rId7"/>
    <p:sldId id="353" r:id="rId8"/>
    <p:sldId id="354" r:id="rId9"/>
    <p:sldId id="398" r:id="rId10"/>
    <p:sldId id="339" r:id="rId11"/>
    <p:sldId id="349" r:id="rId12"/>
    <p:sldId id="436" r:id="rId13"/>
    <p:sldId id="406" r:id="rId14"/>
    <p:sldId id="407" r:id="rId15"/>
    <p:sldId id="408" r:id="rId16"/>
    <p:sldId id="404" r:id="rId17"/>
    <p:sldId id="417" r:id="rId18"/>
    <p:sldId id="263" r:id="rId19"/>
    <p:sldId id="423" r:id="rId20"/>
    <p:sldId id="383" r:id="rId21"/>
    <p:sldId id="264" r:id="rId22"/>
    <p:sldId id="384" r:id="rId23"/>
    <p:sldId id="426" r:id="rId24"/>
    <p:sldId id="427" r:id="rId25"/>
    <p:sldId id="428" r:id="rId26"/>
    <p:sldId id="429" r:id="rId27"/>
    <p:sldId id="409" r:id="rId28"/>
    <p:sldId id="265" r:id="rId29"/>
    <p:sldId id="385" r:id="rId30"/>
    <p:sldId id="424" r:id="rId31"/>
    <p:sldId id="267" r:id="rId32"/>
    <p:sldId id="386" r:id="rId33"/>
    <p:sldId id="269" r:id="rId34"/>
    <p:sldId id="268" r:id="rId35"/>
    <p:sldId id="410" r:id="rId36"/>
    <p:sldId id="270" r:id="rId37"/>
    <p:sldId id="425" r:id="rId38"/>
    <p:sldId id="271" r:id="rId39"/>
    <p:sldId id="418" r:id="rId40"/>
    <p:sldId id="272" r:id="rId41"/>
    <p:sldId id="399" r:id="rId42"/>
    <p:sldId id="273" r:id="rId43"/>
    <p:sldId id="400" r:id="rId44"/>
    <p:sldId id="352" r:id="rId45"/>
    <p:sldId id="274" r:id="rId46"/>
    <p:sldId id="350" r:id="rId47"/>
    <p:sldId id="351" r:id="rId48"/>
    <p:sldId id="276" r:id="rId49"/>
    <p:sldId id="411" r:id="rId50"/>
    <p:sldId id="388" r:id="rId51"/>
    <p:sldId id="277" r:id="rId52"/>
    <p:sldId id="278" r:id="rId53"/>
    <p:sldId id="430" r:id="rId54"/>
    <p:sldId id="431" r:id="rId55"/>
    <p:sldId id="434" r:id="rId56"/>
    <p:sldId id="432" r:id="rId57"/>
    <p:sldId id="435" r:id="rId58"/>
    <p:sldId id="279" r:id="rId59"/>
    <p:sldId id="280" r:id="rId60"/>
    <p:sldId id="281" r:id="rId61"/>
    <p:sldId id="282" r:id="rId62"/>
    <p:sldId id="433" r:id="rId63"/>
    <p:sldId id="324" r:id="rId64"/>
    <p:sldId id="325" r:id="rId65"/>
    <p:sldId id="326" r:id="rId66"/>
    <p:sldId id="358" r:id="rId67"/>
    <p:sldId id="359" r:id="rId68"/>
    <p:sldId id="360" r:id="rId69"/>
    <p:sldId id="361" r:id="rId70"/>
    <p:sldId id="362" r:id="rId71"/>
    <p:sldId id="389" r:id="rId72"/>
    <p:sldId id="363" r:id="rId73"/>
    <p:sldId id="364" r:id="rId74"/>
    <p:sldId id="401" r:id="rId75"/>
    <p:sldId id="332" r:id="rId76"/>
    <p:sldId id="316" r:id="rId77"/>
    <p:sldId id="390" r:id="rId78"/>
    <p:sldId id="419" r:id="rId79"/>
    <p:sldId id="317" r:id="rId80"/>
    <p:sldId id="420" r:id="rId81"/>
    <p:sldId id="327" r:id="rId82"/>
    <p:sldId id="421" r:id="rId83"/>
    <p:sldId id="304" r:id="rId84"/>
    <p:sldId id="305" r:id="rId85"/>
    <p:sldId id="391" r:id="rId86"/>
    <p:sldId id="306" r:id="rId87"/>
    <p:sldId id="392" r:id="rId88"/>
    <p:sldId id="393" r:id="rId89"/>
    <p:sldId id="422" r:id="rId90"/>
    <p:sldId id="330" r:id="rId91"/>
    <p:sldId id="328" r:id="rId92"/>
    <p:sldId id="307" r:id="rId93"/>
    <p:sldId id="394" r:id="rId94"/>
    <p:sldId id="315" r:id="rId95"/>
    <p:sldId id="331" r:id="rId96"/>
  </p:sldIdLst>
  <p:sldSz cx="9144000" cy="6858000" type="screen4x3"/>
  <p:notesSz cx="9144000" cy="6858000"/>
  <p:custDataLst>
    <p:tags r:id="rId9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B4DB"/>
    <a:srgbClr val="2603F9"/>
    <a:srgbClr val="FF0000"/>
    <a:srgbClr val="FE04E0"/>
    <a:srgbClr val="DD1FE2"/>
    <a:srgbClr val="03EDF9"/>
    <a:srgbClr val="B14BAA"/>
    <a:srgbClr val="986498"/>
    <a:srgbClr val="25E01C"/>
    <a:srgbClr val="06F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 autoAdjust="0"/>
    <p:restoredTop sz="96224" autoAdjust="0"/>
  </p:normalViewPr>
  <p:slideViewPr>
    <p:cSldViewPr snapToGrid="0">
      <p:cViewPr varScale="1">
        <p:scale>
          <a:sx n="78" d="100"/>
          <a:sy n="78" d="100"/>
        </p:scale>
        <p:origin x="1459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gs" Target="tags/tag1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4111B-5ACC-4AAD-9B4F-9B21A011AD46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14AFA-874D-49E8-91EA-95AF60E713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03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8F2F213-3F34-48E7-AF50-66E18647E7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6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D5FB30-C831-4683-B73A-FC0CAA73D656}" type="slidenum">
              <a:rPr lang="en-US" sz="1200" smtClean="0"/>
              <a:pPr eaLnBrk="1" hangingPunct="1"/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4958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56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0298DB-5CF2-4287-9F16-3A25CB47AE84}" type="slidenum">
              <a:rPr lang="en-US" sz="1200" smtClean="0"/>
              <a:pPr eaLnBrk="1" hangingPunct="1"/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286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808E7F-B706-4B1E-BE1A-F4E74F1ED2EE}" type="slidenum">
              <a:rPr lang="en-US" sz="1200" smtClean="0"/>
              <a:pPr eaLnBrk="1" hangingPunct="1"/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7356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1B23D8-37EE-43C8-A742-AF26214EA1D8}" type="slidenum">
              <a:rPr lang="en-US" sz="1200" smtClean="0"/>
              <a:pPr eaLnBrk="1" hangingPunct="1"/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84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AC071C-7922-4078-BF23-77707D03ECC4}" type="slidenum">
              <a:rPr lang="en-US" sz="1200" smtClean="0"/>
              <a:pPr eaLnBrk="1" hangingPunct="1"/>
              <a:t>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01609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397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84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B6BD2E-0A37-4852-83B7-AF94DA87053F}" type="slidenum">
              <a:rPr lang="en-US" sz="1200" smtClean="0"/>
              <a:pPr eaLnBrk="1" hangingPunct="1"/>
              <a:t>17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3385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B6BD2E-0A37-4852-83B7-AF94DA87053F}" type="slidenum">
              <a:rPr lang="en-US" sz="1200" smtClean="0"/>
              <a:pPr eaLnBrk="1" hangingPunct="1"/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001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1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2CE054-F00B-4882-AE41-608E1E0E282F}" type="slidenum">
              <a:rPr lang="en-US" sz="1200" smtClean="0"/>
              <a:pPr eaLnBrk="1" hangingPunct="1"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3896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2FDA58-D081-4E6C-8403-616531E11E5A}" type="slidenum">
              <a:rPr lang="en-US" sz="1200" smtClean="0"/>
              <a:pPr eaLnBrk="1" hangingPunct="1"/>
              <a:t>20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3983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2FDA58-D081-4E6C-8403-616531E11E5A}" type="slidenum">
              <a:rPr lang="en-US" sz="1200" smtClean="0"/>
              <a:pPr eaLnBrk="1" hangingPunct="1"/>
              <a:t>21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9849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94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77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65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34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63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5A4890-675E-4220-8E00-06CABFC3CAAD}" type="slidenum">
              <a:rPr lang="en-US" sz="1200" smtClean="0"/>
              <a:pPr eaLnBrk="1" hangingPunct="1"/>
              <a:t>27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19306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5A4890-675E-4220-8E00-06CABFC3CAAD}" type="slidenum">
              <a:rPr lang="en-US" sz="1200" smtClean="0"/>
              <a:pPr eaLnBrk="1" hangingPunct="1"/>
              <a:t>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8882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5A4890-675E-4220-8E00-06CABFC3CAAD}" type="slidenum">
              <a:rPr lang="en-US" sz="1200" smtClean="0"/>
              <a:pPr eaLnBrk="1" hangingPunct="1"/>
              <a:t>29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896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49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FB5E3C-79F6-4B69-B111-D96E04A34D6F}" type="slidenum">
              <a:rPr lang="en-US" sz="1200" smtClean="0"/>
              <a:pPr eaLnBrk="1" hangingPunct="1"/>
              <a:t>30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7963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FB5E3C-79F6-4B69-B111-D96E04A34D6F}" type="slidenum">
              <a:rPr lang="en-US" sz="1200" smtClean="0"/>
              <a:pPr eaLnBrk="1" hangingPunct="1"/>
              <a:t>31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8035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DA01A9-7E07-41E1-83BB-05DC18FECC8D}" type="slidenum">
              <a:rPr lang="en-US" sz="1200" smtClean="0"/>
              <a:pPr eaLnBrk="1" hangingPunct="1"/>
              <a:t>32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8668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795178-80CA-45D8-AA78-244A552F1F0E}" type="slidenum">
              <a:rPr lang="en-US" sz="1200" smtClean="0"/>
              <a:pPr eaLnBrk="1" hangingPunct="1"/>
              <a:t>33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2986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795178-80CA-45D8-AA78-244A552F1F0E}" type="slidenum">
              <a:rPr lang="en-US" sz="1200" smtClean="0"/>
              <a:pPr eaLnBrk="1" hangingPunct="1"/>
              <a:t>34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89290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E4968E-82A0-43A0-B93C-20BF80F5D01F}" type="slidenum">
              <a:rPr lang="en-US" sz="1200" smtClean="0"/>
              <a:pPr eaLnBrk="1" hangingPunct="1"/>
              <a:t>35</a:t>
            </a:fld>
            <a:endParaRPr lang="en-US" sz="1200" dirty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713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E4968E-82A0-43A0-B93C-20BF80F5D01F}" type="slidenum">
              <a:rPr lang="en-US" sz="1200" smtClean="0"/>
              <a:pPr eaLnBrk="1" hangingPunct="1"/>
              <a:t>36</a:t>
            </a:fld>
            <a:endParaRPr lang="en-US" sz="1200" dirty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197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64153-0E02-4B87-A814-EC8434FE830D}" type="slidenum">
              <a:rPr lang="en-US" sz="1200" smtClean="0"/>
              <a:pPr eaLnBrk="1" hangingPunct="1"/>
              <a:t>37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396635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64153-0E02-4B87-A814-EC8434FE830D}" type="slidenum">
              <a:rPr lang="en-US" sz="1200" smtClean="0"/>
              <a:pPr eaLnBrk="1" hangingPunct="1"/>
              <a:t>38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12668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895C20-CE38-49B2-B655-D95F59627B2A}" type="slidenum">
              <a:rPr lang="en-US" sz="1200" smtClean="0"/>
              <a:pPr eaLnBrk="1" hangingPunct="1"/>
              <a:t>39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882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28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895C20-CE38-49B2-B655-D95F59627B2A}" type="slidenum">
              <a:rPr lang="en-US" sz="1200" smtClean="0"/>
              <a:pPr eaLnBrk="1" hangingPunct="1"/>
              <a:t>40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197350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08F16C-8D3F-470F-AF87-085E496DC1DD}" type="slidenum">
              <a:rPr lang="en-US" sz="1200" smtClean="0"/>
              <a:pPr eaLnBrk="1" hangingPunct="1"/>
              <a:t>41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65553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08F16C-8D3F-470F-AF87-085E496DC1DD}" type="slidenum">
              <a:rPr lang="en-US" sz="1200" smtClean="0"/>
              <a:pPr eaLnBrk="1" hangingPunct="1"/>
              <a:t>42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76610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704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A97013-2A71-477A-B3EC-1F96EE703DCE}" type="slidenum">
              <a:rPr lang="en-US" sz="1200" smtClean="0"/>
              <a:pPr eaLnBrk="1" hangingPunct="1"/>
              <a:t>44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2432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53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401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9551AF-D489-4C8B-818D-E510EB20062F}" type="slidenum">
              <a:rPr lang="en-US" sz="1200" smtClean="0"/>
              <a:pPr eaLnBrk="1" hangingPunct="1"/>
              <a:t>47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27717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9551AF-D489-4C8B-818D-E510EB20062F}" type="slidenum">
              <a:rPr lang="en-US" sz="1200" smtClean="0"/>
              <a:pPr eaLnBrk="1" hangingPunct="1"/>
              <a:t>48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3465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9551AF-D489-4C8B-818D-E510EB20062F}" type="slidenum">
              <a:rPr lang="en-US" sz="1200" smtClean="0"/>
              <a:pPr eaLnBrk="1" hangingPunct="1"/>
              <a:t>49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3689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630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8AD433-E9DA-45A2-A161-2303E4F0A358}" type="slidenum">
              <a:rPr lang="en-US" sz="1200" smtClean="0"/>
              <a:pPr eaLnBrk="1" hangingPunct="1"/>
              <a:t>50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412171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155F71-F5A5-4388-821F-9182669CBEE8}" type="slidenum">
              <a:rPr lang="en-US" sz="1200" smtClean="0"/>
              <a:pPr eaLnBrk="1" hangingPunct="1"/>
              <a:t>51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40323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43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803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580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131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811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112D66-F5E7-421D-B38A-80B7A65D7F50}" type="slidenum">
              <a:rPr lang="en-US" sz="1200" smtClean="0"/>
              <a:pPr eaLnBrk="1" hangingPunct="1"/>
              <a:t>57</a:t>
            </a:fld>
            <a:endParaRPr lang="en-US" sz="1200" dirty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963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FA2A1A-82C2-45EF-A60F-6B035AE22FB3}" type="slidenum">
              <a:rPr lang="en-US" sz="1200" smtClean="0"/>
              <a:pPr eaLnBrk="1" hangingPunct="1"/>
              <a:t>58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59996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8B7560-870F-4387-B227-3642AD6C57AA}" type="slidenum">
              <a:rPr lang="en-US" sz="1200" smtClean="0"/>
              <a:pPr eaLnBrk="1" hangingPunct="1"/>
              <a:t>59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7572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75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D8D937-F79D-47D2-8F1D-48B147A9A205}" type="slidenum">
              <a:rPr lang="en-US" sz="1200" smtClean="0"/>
              <a:pPr eaLnBrk="1" hangingPunct="1"/>
              <a:t>60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6184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490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813B8C-371C-4319-9A7D-58B114A7D56F}" type="slidenum">
              <a:rPr lang="en-US" sz="1200" smtClean="0"/>
              <a:pPr eaLnBrk="1" hangingPunct="1"/>
              <a:t>62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89689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8815C1-E1CB-4640-8FB6-2AA7A1C17291}" type="slidenum">
              <a:rPr lang="en-US" sz="1200" smtClean="0"/>
              <a:pPr eaLnBrk="1" hangingPunct="1"/>
              <a:t>63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49792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6C96FF-FF45-43E0-9EE3-C28ED09E5163}" type="slidenum">
              <a:rPr lang="en-US" sz="1200" smtClean="0"/>
              <a:pPr eaLnBrk="1" hangingPunct="1"/>
              <a:t>64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27220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685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591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918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6060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5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894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1316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398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272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32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478C59-4755-4FFB-A48B-5A72607AE009}" type="slidenum">
              <a:rPr lang="en-US" sz="1200" smtClean="0"/>
              <a:pPr eaLnBrk="1" hangingPunct="1"/>
              <a:t>74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2134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DEE597-486E-43AC-8219-2EC80908E175}" type="slidenum">
              <a:rPr lang="en-US" sz="1200" smtClean="0"/>
              <a:pPr eaLnBrk="1" hangingPunct="1"/>
              <a:t>75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49008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DEE597-486E-43AC-8219-2EC80908E175}" type="slidenum">
              <a:rPr lang="en-US" sz="1200" smtClean="0"/>
              <a:pPr eaLnBrk="1" hangingPunct="1"/>
              <a:t>76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00571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DEE597-486E-43AC-8219-2EC80908E175}" type="slidenum">
              <a:rPr lang="en-US" sz="1200" smtClean="0"/>
              <a:pPr eaLnBrk="1" hangingPunct="1"/>
              <a:t>77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04824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15D4F8-6AB3-42AB-9698-D206507F98BC}" type="slidenum">
              <a:rPr lang="en-US" sz="1200" smtClean="0"/>
              <a:pPr eaLnBrk="1" hangingPunct="1"/>
              <a:t>78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25813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55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E68B66-14A0-439B-87BE-B9A7F1477751}" type="slidenum">
              <a:rPr lang="en-US" sz="1200" smtClean="0"/>
              <a:pPr eaLnBrk="1" hangingPunct="1"/>
              <a:t>80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627470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E68B66-14A0-439B-87BE-B9A7F1477751}" type="slidenum">
              <a:rPr lang="en-US" sz="1200" smtClean="0"/>
              <a:pPr eaLnBrk="1" hangingPunct="1"/>
              <a:t>81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116745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4D1526-E63A-41B5-9632-3DF1A5FD1D93}" type="slidenum">
              <a:rPr lang="en-US" sz="1200" smtClean="0"/>
              <a:pPr eaLnBrk="1" hangingPunct="1"/>
              <a:t>82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64010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E6635F-5A86-42A8-AB02-196768FDF7D4}" type="slidenum">
              <a:rPr lang="en-US" sz="1200" smtClean="0"/>
              <a:pPr eaLnBrk="1" hangingPunct="1"/>
              <a:t>83</a:t>
            </a:fld>
            <a:endParaRPr lang="en-US" sz="1200" dirty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570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E6635F-5A86-42A8-AB02-196768FDF7D4}" type="slidenum">
              <a:rPr lang="en-US" sz="1200" smtClean="0"/>
              <a:pPr eaLnBrk="1" hangingPunct="1"/>
              <a:t>84</a:t>
            </a:fld>
            <a:endParaRPr lang="en-US" sz="1200" dirty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46211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F5F20E-494C-447E-949C-201082138562}" type="slidenum">
              <a:rPr lang="en-US" sz="1200" smtClean="0"/>
              <a:pPr eaLnBrk="1" hangingPunct="1"/>
              <a:t>85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459424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F5F20E-494C-447E-949C-201082138562}" type="slidenum">
              <a:rPr lang="en-US" sz="1200" smtClean="0"/>
              <a:pPr eaLnBrk="1" hangingPunct="1"/>
              <a:t>86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51219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F5F20E-494C-447E-949C-201082138562}" type="slidenum">
              <a:rPr lang="en-US" sz="1200" smtClean="0"/>
              <a:pPr eaLnBrk="1" hangingPunct="1"/>
              <a:t>87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527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F2F213-3F34-48E7-AF50-66E18647E754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4403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103E72-A3DC-473D-9E5F-4BABCE8ABEF0}" type="slidenum">
              <a:rPr lang="en-US" sz="1200" smtClean="0"/>
              <a:pPr eaLnBrk="1" hangingPunct="1"/>
              <a:t>89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7829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2CE903-4367-465A-BBEB-A075749C70B2}" type="slidenum">
              <a:rPr lang="en-US" sz="1200" smtClean="0"/>
              <a:pPr eaLnBrk="1" hangingPunct="1"/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8625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618DA9-A3D5-44BA-A3EE-2399A3CB6685}" type="slidenum">
              <a:rPr lang="en-US" sz="1200" smtClean="0"/>
              <a:pPr eaLnBrk="1" hangingPunct="1"/>
              <a:t>90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5347959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98D626-BD3D-4290-9B40-AC0D342F45F0}" type="slidenum">
              <a:rPr lang="en-US" sz="1200" smtClean="0"/>
              <a:pPr eaLnBrk="1" hangingPunct="1"/>
              <a:t>91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1050404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98D626-BD3D-4290-9B40-AC0D342F45F0}" type="slidenum">
              <a:rPr lang="en-US" sz="1200" smtClean="0"/>
              <a:pPr eaLnBrk="1" hangingPunct="1"/>
              <a:t>92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05056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93EA1E-6D7A-4ECE-A5BB-F915AC374ECB}" type="slidenum">
              <a:rPr lang="en-US" sz="1200" smtClean="0"/>
              <a:pPr eaLnBrk="1" hangingPunct="1"/>
              <a:t>93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446592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F89186-357F-4F03-8DCD-FE0E6119A9FE}" type="slidenum">
              <a:rPr lang="en-US" sz="1200" smtClean="0"/>
              <a:pPr eaLnBrk="1" hangingPunct="1"/>
              <a:t>94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540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64FAA1-2D26-4172-B959-5C4F35E80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6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64FAA1-2D26-4172-B959-5C4F35E80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0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64FAA1-2D26-4172-B959-5C4F35E80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64FAA1-2D26-4172-B959-5C4F35E80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25" y="0"/>
            <a:ext cx="865775" cy="3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7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08E43B-584F-4534-8CA8-BAF43E2A3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5" y="6547103"/>
            <a:ext cx="865775" cy="31089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522705-38E4-4857-9FD9-5F8FB80D3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19" y="-2346"/>
            <a:ext cx="8229600" cy="120730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57346-E4FA-48C6-AE54-07DD074CA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18" y="1253330"/>
            <a:ext cx="8229599" cy="529377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25BDB-E2CD-4D55-B659-88B63660E964}"/>
              </a:ext>
            </a:extLst>
          </p:cNvPr>
          <p:cNvSpPr txBox="1"/>
          <p:nvPr userDrawn="1"/>
        </p:nvSpPr>
        <p:spPr>
          <a:xfrm>
            <a:off x="6990460" y="6547103"/>
            <a:ext cx="170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8C58360-7E0F-43A3-B29F-F2B4CB06C34C}" type="slidenum">
              <a:rPr lang="en-US" sz="1400" smtClean="0"/>
              <a:pPr algn="r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713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EDDC4-241A-4D7D-A025-077D77ABA375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10" descr="NEW_CEV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029" y="-10870"/>
            <a:ext cx="1240971" cy="42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77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050" y="1162051"/>
            <a:ext cx="7409758" cy="532027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12" descr="NEW_CEV 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3" y="6504679"/>
            <a:ext cx="1014984" cy="34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43050" y="220437"/>
            <a:ext cx="7409758" cy="941614"/>
          </a:xfrm>
        </p:spPr>
        <p:txBody>
          <a:bodyPr>
            <a:noAutofit/>
          </a:bodyPr>
          <a:lstStyle>
            <a:lvl1pPr algn="ctr">
              <a:defRPr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400925" y="6504679"/>
            <a:ext cx="1551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1B1CF3-44C4-4D10-9048-0D05630E2F64}" type="slidenum">
              <a:rPr lang="en-US" sz="1600" smtClean="0"/>
              <a:pPr algn="r"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256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29DF5-7A97-4F01-AD00-4BAB924C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AB2B5-81EF-4F2F-9DED-E9414216E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03A00-A78D-47CB-8DEB-0AACA0DD6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351A7-91A0-4F54-A2F5-114D73A22F14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D9AAC-AA67-48B8-B9B3-868D72136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E5E31-FB6F-4782-A5CE-D8B680BD6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3AD2A-597C-4161-B3C1-7071124E0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4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6" r:id="rId2"/>
    <p:sldLayoutId id="2147483907" r:id="rId3"/>
    <p:sldLayoutId id="2147483908" r:id="rId4"/>
    <p:sldLayoutId id="214748390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EDDC4-241A-4D7D-A025-077D77ABA375}" type="datetimeFigureOut">
              <a:rPr lang="en-US" smtClean="0"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F8EF-A39F-417D-BFD6-102CD78EC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5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slide" Target="slide74.xml"/><Relationship Id="rId4" Type="http://schemas.openxmlformats.org/officeDocument/2006/relationships/slide" Target="slide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537909-D8A7-48F0-9A97-D4D1A51982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61963"/>
            <a:ext cx="9144000" cy="4619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Aid Basics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cuts and scrapes</a:t>
            </a:r>
          </a:p>
          <a:p>
            <a:pPr lvl="1"/>
            <a:r>
              <a:rPr lang="en-US" dirty="0"/>
              <a:t>puncture wounds</a:t>
            </a:r>
          </a:p>
          <a:p>
            <a:pPr lvl="1"/>
            <a:r>
              <a:rPr lang="en-US" dirty="0"/>
              <a:t>poisoning</a:t>
            </a:r>
          </a:p>
          <a:p>
            <a:pPr lvl="1"/>
            <a:r>
              <a:rPr lang="en-US" dirty="0"/>
              <a:t>burns</a:t>
            </a:r>
          </a:p>
          <a:p>
            <a:pPr lvl="1"/>
            <a:r>
              <a:rPr lang="en-US" dirty="0"/>
              <a:t>sprains</a:t>
            </a:r>
          </a:p>
          <a:p>
            <a:pPr lvl="1"/>
            <a:r>
              <a:rPr lang="en-US" dirty="0"/>
              <a:t>strains</a:t>
            </a:r>
          </a:p>
          <a:p>
            <a:pPr lvl="1"/>
            <a:r>
              <a:rPr lang="en-US" dirty="0"/>
              <a:t>heat-related injuries</a:t>
            </a:r>
          </a:p>
          <a:p>
            <a:pPr lvl="1"/>
            <a:r>
              <a:rPr lang="en-US" dirty="0"/>
              <a:t>allergic reactions</a:t>
            </a:r>
          </a:p>
        </p:txBody>
      </p:sp>
      <p:pic>
        <p:nvPicPr>
          <p:cNvPr id="5" name="Picture 4" descr="An image of a little boy inspecting a cut on his knee after falling off his bicycl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317" y="1512674"/>
            <a:ext cx="2560212" cy="38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1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Action Steps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 the following:</a:t>
            </a:r>
          </a:p>
          <a:p>
            <a:pPr lvl="1"/>
            <a:r>
              <a:rPr lang="en-US" dirty="0"/>
              <a:t>Step 1: Check</a:t>
            </a:r>
          </a:p>
          <a:p>
            <a:pPr lvl="2"/>
            <a:r>
              <a:rPr lang="en-US" dirty="0"/>
              <a:t>“Hey Michael, are you okay?”</a:t>
            </a:r>
          </a:p>
          <a:p>
            <a:pPr lvl="1"/>
            <a:r>
              <a:rPr lang="en-US" dirty="0"/>
              <a:t>Step 2: Call</a:t>
            </a:r>
          </a:p>
          <a:p>
            <a:pPr lvl="2"/>
            <a:r>
              <a:rPr lang="en-US" dirty="0"/>
              <a:t>“911 – we have an emergency!”</a:t>
            </a:r>
          </a:p>
          <a:p>
            <a:pPr lvl="1"/>
            <a:r>
              <a:rPr lang="en-US" dirty="0"/>
              <a:t>Step 3: Care</a:t>
            </a:r>
          </a:p>
          <a:p>
            <a:pPr lvl="2"/>
            <a:r>
              <a:rPr lang="en-US" dirty="0"/>
              <a:t>“Stay with me Michael, help will be here soon.”</a:t>
            </a:r>
          </a:p>
        </p:txBody>
      </p:sp>
    </p:spTree>
    <p:extLst>
      <p:ext uri="{BB962C8B-B14F-4D97-AF65-F5344CB8AC3E}">
        <p14:creationId xmlns:p14="http://schemas.microsoft.com/office/powerpoint/2010/main" val="1351230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Action Steps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</a:t>
            </a:r>
          </a:p>
          <a:p>
            <a:pPr lvl="1"/>
            <a:r>
              <a:rPr lang="en-US" dirty="0"/>
              <a:t>the situation and surroundings before approaching because danger might still be lurking</a:t>
            </a:r>
          </a:p>
          <a:p>
            <a:pPr lvl="2"/>
            <a:r>
              <a:rPr lang="en-US" dirty="0"/>
              <a:t>hot wires, cables, spilled chemicals</a:t>
            </a:r>
          </a:p>
          <a:p>
            <a:pPr lvl="1"/>
            <a:r>
              <a:rPr lang="en-US" dirty="0"/>
              <a:t>the victim for consciousness, pulse, </a:t>
            </a:r>
            <a:br>
              <a:rPr lang="en-US" dirty="0"/>
            </a:br>
            <a:r>
              <a:rPr lang="en-US" dirty="0"/>
              <a:t>breathing, skin coloring and appearance </a:t>
            </a:r>
          </a:p>
        </p:txBody>
      </p:sp>
    </p:spTree>
    <p:extLst>
      <p:ext uri="{BB962C8B-B14F-4D97-AF65-F5344CB8AC3E}">
        <p14:creationId xmlns:p14="http://schemas.microsoft.com/office/powerpoint/2010/main" val="1150543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Action Steps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</a:t>
            </a:r>
          </a:p>
          <a:p>
            <a:pPr lvl="1"/>
            <a:r>
              <a:rPr lang="en-US" dirty="0"/>
              <a:t>for help— 911 or local </a:t>
            </a:r>
            <a:br>
              <a:rPr lang="en-US" dirty="0"/>
            </a:br>
            <a:r>
              <a:rPr lang="en-US" dirty="0"/>
              <a:t>emergency number</a:t>
            </a:r>
          </a:p>
          <a:p>
            <a:pPr lvl="1"/>
            <a:r>
              <a:rPr lang="en-US" dirty="0"/>
              <a:t>others around you for help </a:t>
            </a:r>
            <a:br>
              <a:rPr lang="en-US" dirty="0"/>
            </a:br>
            <a:r>
              <a:rPr lang="en-US" dirty="0"/>
              <a:t>because there are many </a:t>
            </a:r>
            <a:br>
              <a:rPr lang="en-US" dirty="0"/>
            </a:br>
            <a:r>
              <a:rPr lang="en-US" dirty="0"/>
              <a:t>things others can do</a:t>
            </a:r>
          </a:p>
          <a:p>
            <a:pPr lvl="2"/>
            <a:r>
              <a:rPr lang="en-US" dirty="0"/>
              <a:t>wait for emergency </a:t>
            </a:r>
            <a:br>
              <a:rPr lang="en-US" dirty="0"/>
            </a:br>
            <a:r>
              <a:rPr lang="en-US" dirty="0"/>
              <a:t>personnel to direct them </a:t>
            </a:r>
            <a:br>
              <a:rPr lang="en-US" dirty="0"/>
            </a:br>
            <a:r>
              <a:rPr lang="en-US" dirty="0"/>
              <a:t>to an accident</a:t>
            </a:r>
          </a:p>
          <a:p>
            <a:pPr lvl="2"/>
            <a:r>
              <a:rPr lang="en-US" dirty="0"/>
              <a:t>find anything needed</a:t>
            </a:r>
          </a:p>
          <a:p>
            <a:pPr lvl="3"/>
            <a:r>
              <a:rPr lang="en-US" dirty="0"/>
              <a:t>clean cloth, water, first aid kit</a:t>
            </a:r>
          </a:p>
        </p:txBody>
      </p:sp>
      <p:pic>
        <p:nvPicPr>
          <p:cNvPr id="8" name="Picture 7" descr="An image of the scene of a car accident, one injured person is on phone with emergency services while another injured person lays on the ground, seemingly unconscious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84" y="1485807"/>
            <a:ext cx="2067988" cy="309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4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Action Steps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</a:t>
            </a:r>
          </a:p>
          <a:p>
            <a:pPr lvl="1"/>
            <a:r>
              <a:rPr lang="en-US" dirty="0"/>
              <a:t>for the victim</a:t>
            </a:r>
          </a:p>
          <a:p>
            <a:pPr lvl="2"/>
            <a:r>
              <a:rPr lang="en-US" dirty="0"/>
              <a:t>attend to their needs; keep talking to and comforting victim until help arrives</a:t>
            </a:r>
          </a:p>
          <a:p>
            <a:pPr lvl="2"/>
            <a:r>
              <a:rPr lang="en-US" dirty="0"/>
              <a:t>provide any first aid assistance you can</a:t>
            </a:r>
          </a:p>
          <a:p>
            <a:pPr lvl="3"/>
            <a:r>
              <a:rPr lang="en-US" dirty="0"/>
              <a:t>keep victim still and do not move them</a:t>
            </a:r>
          </a:p>
          <a:p>
            <a:pPr lvl="2"/>
            <a:r>
              <a:rPr lang="en-US" dirty="0"/>
              <a:t>perform CPR until help arrives if victim is unconscious and pulse and signs of breathing are not found </a:t>
            </a:r>
          </a:p>
        </p:txBody>
      </p:sp>
      <p:pic>
        <p:nvPicPr>
          <p:cNvPr id="8" name="Picture 2" descr="Link to Main Menu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795" y="6172102"/>
            <a:ext cx="917466" cy="6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795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7FDD-A57A-460F-8706-4A6BBB0F98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19100"/>
            <a:ext cx="9144000" cy="419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Aid Basics – First Aid Techniques</a:t>
            </a:r>
          </a:p>
        </p:txBody>
      </p:sp>
    </p:spTree>
    <p:extLst>
      <p:ext uri="{BB962C8B-B14F-4D97-AF65-F5344CB8AC3E}">
        <p14:creationId xmlns:p14="http://schemas.microsoft.com/office/powerpoint/2010/main" val="2932095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Cuts &amp; Scrapes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damages to the surface of the skin</a:t>
            </a:r>
          </a:p>
          <a:p>
            <a:r>
              <a:rPr lang="en-US" dirty="0"/>
              <a:t>Only require emergency medical attention when:</a:t>
            </a:r>
          </a:p>
          <a:p>
            <a:pPr lvl="1"/>
            <a:r>
              <a:rPr lang="en-US" dirty="0"/>
              <a:t>a cut is deep enough to reach bone</a:t>
            </a:r>
          </a:p>
          <a:p>
            <a:pPr lvl="1"/>
            <a:r>
              <a:rPr lang="en-US" dirty="0"/>
              <a:t>skin loss is severe</a:t>
            </a:r>
          </a:p>
          <a:p>
            <a:pPr lvl="1"/>
            <a:r>
              <a:rPr lang="en-US" dirty="0"/>
              <a:t>bleeding continues after </a:t>
            </a:r>
            <a:br>
              <a:rPr lang="en-US" dirty="0"/>
            </a:br>
            <a:r>
              <a:rPr lang="en-US" dirty="0"/>
              <a:t>ten minutes of pressure</a:t>
            </a:r>
          </a:p>
        </p:txBody>
      </p:sp>
      <p:pic>
        <p:nvPicPr>
          <p:cNvPr id="1026" name="Picture 2" descr="An image of a little boy with a scrape around the outer edge of his left ey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0498" y="3443485"/>
            <a:ext cx="2104610" cy="315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82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Cuts &amp; Scrapes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checking the depth and length of cut</a:t>
            </a:r>
          </a:p>
          <a:p>
            <a:pPr lvl="1"/>
            <a:r>
              <a:rPr lang="en-US" dirty="0"/>
              <a:t>cuts deeper than the first layer of skin may need stitches</a:t>
            </a:r>
          </a:p>
          <a:p>
            <a:pPr lvl="1"/>
            <a:r>
              <a:rPr lang="en-US" dirty="0"/>
              <a:t>delaying stitches can cause an increased risk of infection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Cuts &amp; Scrapes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determining if the wounded individual has any health problems requiring professional medical attention</a:t>
            </a:r>
          </a:p>
          <a:p>
            <a:pPr lvl="1"/>
            <a:r>
              <a:rPr lang="en-US" dirty="0"/>
              <a:t>for example: diabetes, cancer or medication suppressing the immune system</a:t>
            </a:r>
          </a:p>
        </p:txBody>
      </p:sp>
    </p:spTree>
    <p:extLst>
      <p:ext uri="{BB962C8B-B14F-4D97-AF65-F5344CB8AC3E}">
        <p14:creationId xmlns:p14="http://schemas.microsoft.com/office/powerpoint/2010/main" val="2529452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scrapes and cuts involves:</a:t>
            </a:r>
          </a:p>
          <a:p>
            <a:pPr lvl="1"/>
            <a:r>
              <a:rPr lang="en-US" dirty="0"/>
              <a:t>applying pressure to excessive bleeding with clean cloth </a:t>
            </a:r>
          </a:p>
          <a:p>
            <a:pPr lvl="1"/>
            <a:r>
              <a:rPr lang="en-US" dirty="0"/>
              <a:t>gently cleaning the cut area with soap and water after bleeding has subsided</a:t>
            </a:r>
          </a:p>
          <a:p>
            <a:pPr lvl="2"/>
            <a:r>
              <a:rPr lang="en-US" dirty="0"/>
              <a:t>do not use hydrogen peroxide, alcohol or iodine solutions, which can prevent healing</a:t>
            </a:r>
          </a:p>
          <a:p>
            <a:pPr lvl="1"/>
            <a:r>
              <a:rPr lang="en-US" dirty="0"/>
              <a:t>applying a topical first aid ointment such as Neosporin</a:t>
            </a:r>
            <a:r>
              <a:rPr lang="en-US" baseline="30000" dirty="0"/>
              <a:t>®</a:t>
            </a:r>
          </a:p>
          <a:p>
            <a:pPr lvl="2"/>
            <a:r>
              <a:rPr lang="en-US" dirty="0"/>
              <a:t>soothes pain and helps reduce risk of infection</a:t>
            </a:r>
          </a:p>
        </p:txBody>
      </p:sp>
    </p:spTree>
    <p:extLst>
      <p:ext uri="{BB962C8B-B14F-4D97-AF65-F5344CB8AC3E}">
        <p14:creationId xmlns:p14="http://schemas.microsoft.com/office/powerpoint/2010/main" val="3010893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understand basic first aid procedures.</a:t>
            </a:r>
          </a:p>
          <a:p>
            <a:r>
              <a:rPr lang="en-US" dirty="0"/>
              <a:t>To identify emergency action steps.</a:t>
            </a:r>
          </a:p>
          <a:p>
            <a:r>
              <a:rPr lang="en-US" dirty="0"/>
              <a:t>To identify ways to respond to accidental and deliberate injuries. </a:t>
            </a:r>
          </a:p>
          <a:p>
            <a:r>
              <a:rPr lang="en-US" dirty="0"/>
              <a:t>To examine the appropriate way to respond to emergencies.</a:t>
            </a:r>
          </a:p>
          <a:p>
            <a:r>
              <a:rPr lang="en-US" dirty="0"/>
              <a:t>To demonstrate cardiopulmonary resuscitation procedures.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cuts and scrapes involves:</a:t>
            </a:r>
          </a:p>
          <a:p>
            <a:pPr lvl="1"/>
            <a:r>
              <a:rPr lang="en-US" dirty="0"/>
              <a:t>placing a bandage over the wound after the area is clean and dry </a:t>
            </a:r>
          </a:p>
          <a:p>
            <a:pPr lvl="2"/>
            <a:r>
              <a:rPr lang="en-US" dirty="0"/>
              <a:t>helps reduce the risk of infection</a:t>
            </a:r>
          </a:p>
        </p:txBody>
      </p:sp>
      <p:pic>
        <p:nvPicPr>
          <p:cNvPr id="2" name="Picture 1" descr="An image of a bandage held on a bleeding wound on a persons arm.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7712" y="3123198"/>
            <a:ext cx="6810704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Treatment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cuts and scrapes involves:</a:t>
            </a:r>
          </a:p>
          <a:p>
            <a:pPr lvl="1"/>
            <a:r>
              <a:rPr lang="en-US" dirty="0"/>
              <a:t>cleaning wounded area gently with soap and water daily</a:t>
            </a:r>
          </a:p>
          <a:p>
            <a:pPr lvl="1"/>
            <a:r>
              <a:rPr lang="en-US" dirty="0"/>
              <a:t>changing bandage often</a:t>
            </a:r>
          </a:p>
        </p:txBody>
      </p:sp>
      <p:pic>
        <p:nvPicPr>
          <p:cNvPr id="7" name="Picture 6" descr="An image of a child changing their soiled bandage from a knee cut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475" y="3574086"/>
            <a:ext cx="4454438" cy="29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42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severe bleeding or hemorrhages involves:</a:t>
            </a:r>
          </a:p>
          <a:p>
            <a:pPr lvl="1"/>
            <a:r>
              <a:rPr lang="en-US" dirty="0"/>
              <a:t>remove dirt or debris surrounding or on the wound</a:t>
            </a:r>
          </a:p>
          <a:p>
            <a:pPr lvl="2"/>
            <a:r>
              <a:rPr lang="en-US" dirty="0"/>
              <a:t>do not remove embedded particles</a:t>
            </a:r>
          </a:p>
          <a:p>
            <a:pPr lvl="2"/>
            <a:r>
              <a:rPr lang="en-US" dirty="0"/>
              <a:t>if large objects are embedded in the wound, do NOT apply pressure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019" y="5537199"/>
            <a:ext cx="822959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First Aid Awareness: If organs have been displaced, do NOT reposition them or apply pressure to them. Displaced organs should be covered with a clean dressing until seen by a doctor. </a:t>
            </a:r>
          </a:p>
        </p:txBody>
      </p:sp>
    </p:spTree>
    <p:extLst>
      <p:ext uri="{BB962C8B-B14F-4D97-AF65-F5344CB8AC3E}">
        <p14:creationId xmlns:p14="http://schemas.microsoft.com/office/powerpoint/2010/main" val="2355337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severe bleeding or hemorrhages involves: </a:t>
            </a:r>
          </a:p>
          <a:p>
            <a:pPr lvl="1"/>
            <a:r>
              <a:rPr lang="en-US" dirty="0"/>
              <a:t>control the bleeding by placing a sterile bandage or cloth on the wound</a:t>
            </a:r>
          </a:p>
          <a:p>
            <a:pPr lvl="2"/>
            <a:r>
              <a:rPr lang="en-US" dirty="0"/>
              <a:t>applying firm pressure directly to the wound will help control the bleeding</a:t>
            </a:r>
          </a:p>
          <a:p>
            <a:pPr lvl="2"/>
            <a:r>
              <a:rPr lang="en-US" dirty="0"/>
              <a:t>pressure can be maintained by tightly wrapping the wound with a bandage</a:t>
            </a:r>
          </a:p>
          <a:p>
            <a:pPr lvl="2"/>
            <a:r>
              <a:rPr lang="en-US" dirty="0"/>
              <a:t>once pressure is applied and bleeding is being controlled, elevate the injured body part above the level of the heart</a:t>
            </a:r>
          </a:p>
        </p:txBody>
      </p:sp>
    </p:spTree>
    <p:extLst>
      <p:ext uri="{BB962C8B-B14F-4D97-AF65-F5344CB8AC3E}">
        <p14:creationId xmlns:p14="http://schemas.microsoft.com/office/powerpoint/2010/main" val="2235198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severe bleeding or hemorrhages involves: </a:t>
            </a:r>
          </a:p>
          <a:p>
            <a:pPr lvl="1"/>
            <a:r>
              <a:rPr lang="en-US" dirty="0"/>
              <a:t>have the injured person lie down</a:t>
            </a:r>
          </a:p>
          <a:p>
            <a:pPr lvl="1"/>
            <a:r>
              <a:rPr lang="en-US" dirty="0"/>
              <a:t>do NOT remove any of the bandaging</a:t>
            </a:r>
          </a:p>
          <a:p>
            <a:pPr lvl="2"/>
            <a:r>
              <a:rPr lang="en-US" dirty="0"/>
              <a:t>if the wound bleeds through the bandaging, add another bandage on top of it, applying pressure</a:t>
            </a:r>
          </a:p>
          <a:p>
            <a:pPr lvl="1"/>
            <a:r>
              <a:rPr lang="en-US" dirty="0"/>
              <a:t>once the bleeding has stopped, immobilize the injured body part until a doctor is able to assess the injury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018" y="5838877"/>
            <a:ext cx="822959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Tourniquet: medical device which is useful for controlling bleeding from a limb, such as an arm or leg</a:t>
            </a:r>
          </a:p>
        </p:txBody>
      </p:sp>
    </p:spTree>
    <p:extLst>
      <p:ext uri="{BB962C8B-B14F-4D97-AF65-F5344CB8AC3E}">
        <p14:creationId xmlns:p14="http://schemas.microsoft.com/office/powerpoint/2010/main" val="993637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of Internal Bleeding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bleeding from a body opening</a:t>
            </a:r>
          </a:p>
          <a:p>
            <a:pPr lvl="2"/>
            <a:r>
              <a:rPr lang="en-US" dirty="0"/>
              <a:t>nose, mouth, ear, anus</a:t>
            </a:r>
          </a:p>
          <a:p>
            <a:pPr lvl="1"/>
            <a:r>
              <a:rPr lang="en-US" dirty="0"/>
              <a:t>vomiting or coughing up blood</a:t>
            </a:r>
          </a:p>
          <a:p>
            <a:pPr lvl="1"/>
            <a:r>
              <a:rPr lang="en-US" dirty="0"/>
              <a:t>bruising</a:t>
            </a:r>
          </a:p>
          <a:p>
            <a:pPr lvl="1"/>
            <a:r>
              <a:rPr lang="en-US" dirty="0"/>
              <a:t>tender and distended stomach</a:t>
            </a:r>
          </a:p>
          <a:p>
            <a:pPr lvl="1"/>
            <a:r>
              <a:rPr lang="en-US" dirty="0"/>
              <a:t>shock</a:t>
            </a:r>
          </a:p>
          <a:p>
            <a:pPr lvl="2"/>
            <a:r>
              <a:rPr lang="en-US" dirty="0"/>
              <a:t>rapid, weak pulse</a:t>
            </a:r>
          </a:p>
          <a:p>
            <a:pPr lvl="2"/>
            <a:r>
              <a:rPr lang="en-US" dirty="0"/>
              <a:t>rapid breathing</a:t>
            </a:r>
          </a:p>
          <a:p>
            <a:pPr lvl="2"/>
            <a:r>
              <a:rPr lang="en-US" dirty="0"/>
              <a:t>decreased alertness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019" y="5846016"/>
            <a:ext cx="822959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First Aid Awareness: If someone is demonstrating signs of internal bleeding, they should be seen by a doctor as soon as possible. </a:t>
            </a:r>
          </a:p>
        </p:txBody>
      </p:sp>
    </p:spTree>
    <p:extLst>
      <p:ext uri="{BB962C8B-B14F-4D97-AF65-F5344CB8AC3E}">
        <p14:creationId xmlns:p14="http://schemas.microsoft.com/office/powerpoint/2010/main" val="3676053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Puncture Wounds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caused by sharp objects forced into the skin</a:t>
            </a:r>
          </a:p>
          <a:p>
            <a:r>
              <a:rPr lang="en-US" dirty="0"/>
              <a:t>Seem to heal quickly, but infection is the real danger</a:t>
            </a:r>
          </a:p>
        </p:txBody>
      </p:sp>
      <p:pic>
        <p:nvPicPr>
          <p:cNvPr id="5" name="Picture 4" descr="An image of a bleeding puncture wound on a person's arm. 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60617" y="2521365"/>
            <a:ext cx="2976263" cy="44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19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Puncture Wounds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identifying impaled object</a:t>
            </a:r>
          </a:p>
          <a:p>
            <a:pPr lvl="1"/>
            <a:r>
              <a:rPr lang="en-US" dirty="0"/>
              <a:t>if object has penetrated deeply, do not remove and seek medical attention immediately </a:t>
            </a:r>
          </a:p>
          <a:p>
            <a:r>
              <a:rPr lang="en-US" dirty="0"/>
              <a:t>Involves determining if the wounded individual has any health problems requiring medical </a:t>
            </a:r>
            <a:br>
              <a:rPr lang="en-US" dirty="0"/>
            </a:br>
            <a:r>
              <a:rPr lang="en-US" dirty="0"/>
              <a:t>attention</a:t>
            </a:r>
          </a:p>
          <a:p>
            <a:pPr lvl="1"/>
            <a:r>
              <a:rPr lang="en-US" dirty="0"/>
              <a:t>for example: </a:t>
            </a:r>
            <a:br>
              <a:rPr lang="en-US" dirty="0"/>
            </a:br>
            <a:r>
              <a:rPr lang="en-US" dirty="0"/>
              <a:t>diabetes, cancer or </a:t>
            </a:r>
            <a:br>
              <a:rPr lang="en-US" dirty="0"/>
            </a:br>
            <a:r>
              <a:rPr lang="en-US" dirty="0"/>
              <a:t>a suppressed </a:t>
            </a:r>
            <a:br>
              <a:rPr lang="en-US" dirty="0"/>
            </a:br>
            <a:r>
              <a:rPr lang="en-US" dirty="0"/>
              <a:t>immune system  </a:t>
            </a:r>
          </a:p>
        </p:txBody>
      </p:sp>
      <p:pic>
        <p:nvPicPr>
          <p:cNvPr id="2" name="Picture 1" descr="An image of a person walking - about to step on a thumbtack. 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031" y="3986463"/>
            <a:ext cx="3019643" cy="225869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puncture wounds involves:</a:t>
            </a:r>
          </a:p>
          <a:p>
            <a:pPr lvl="1"/>
            <a:r>
              <a:rPr lang="en-US" dirty="0"/>
              <a:t>removing any outer covering (e.g. shoes, socks) object has penetrated</a:t>
            </a:r>
          </a:p>
          <a:p>
            <a:pPr lvl="1"/>
            <a:r>
              <a:rPr lang="en-US" dirty="0"/>
              <a:t>cleaning the punctured area well with soap and water</a:t>
            </a:r>
          </a:p>
          <a:p>
            <a:pPr lvl="1"/>
            <a:r>
              <a:rPr lang="en-US" dirty="0"/>
              <a:t>keeping the wound elevated</a:t>
            </a:r>
          </a:p>
        </p:txBody>
      </p:sp>
    </p:spTree>
    <p:extLst>
      <p:ext uri="{BB962C8B-B14F-4D97-AF65-F5344CB8AC3E}">
        <p14:creationId xmlns:p14="http://schemas.microsoft.com/office/powerpoint/2010/main" val="1922142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puncture wounds involves:</a:t>
            </a:r>
          </a:p>
          <a:p>
            <a:pPr lvl="1"/>
            <a:r>
              <a:rPr lang="en-US" dirty="0"/>
              <a:t>seeking medical evaluation by a health care professional if puncture has occurred through an object or clothing item</a:t>
            </a:r>
          </a:p>
          <a:p>
            <a:pPr lvl="2"/>
            <a:r>
              <a:rPr lang="en-US" dirty="0"/>
              <a:t>foreign material, such as dirt or foam from tennis shoes, can be pushed into skin by the object and can produce infection</a:t>
            </a:r>
          </a:p>
        </p:txBody>
      </p:sp>
    </p:spTree>
    <p:extLst>
      <p:ext uri="{BB962C8B-B14F-4D97-AF65-F5344CB8AC3E}">
        <p14:creationId xmlns:p14="http://schemas.microsoft.com/office/powerpoint/2010/main" val="156757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Menu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ACB6DF-072E-4E49-A571-BEF5704FC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0" indent="0">
              <a:spcAft>
                <a:spcPts val="2000"/>
              </a:spcAft>
              <a:buNone/>
            </a:pPr>
            <a:r>
              <a:rPr lang="en-US" dirty="0"/>
              <a:t>Introduction to First Aid</a:t>
            </a:r>
          </a:p>
          <a:p>
            <a:pPr marL="1828800" indent="0">
              <a:spcAft>
                <a:spcPts val="2000"/>
              </a:spcAft>
              <a:buNone/>
            </a:pPr>
            <a:r>
              <a:rPr lang="en-US" dirty="0"/>
              <a:t>First Aid Techniques</a:t>
            </a:r>
          </a:p>
          <a:p>
            <a:pPr marL="1828800" indent="0">
              <a:spcAft>
                <a:spcPts val="2000"/>
              </a:spcAft>
              <a:buNone/>
            </a:pPr>
            <a:r>
              <a:rPr lang="en-US" dirty="0"/>
              <a:t>Emergency Responses</a:t>
            </a:r>
          </a:p>
        </p:txBody>
      </p:sp>
      <p:sp>
        <p:nvSpPr>
          <p:cNvPr id="9" name="Oval 8" descr="Button links to the Introduction to First Aid segment">
            <a:hlinkClick r:id="rId3" action="ppaction://hlinksldjump"/>
            <a:extLst>
              <a:ext uri="{FF2B5EF4-FFF2-40B4-BE49-F238E27FC236}">
                <a16:creationId xmlns:a16="http://schemas.microsoft.com/office/drawing/2014/main" id="{7A712652-5CA4-4CC3-94C7-194392B3429D}"/>
              </a:ext>
            </a:extLst>
          </p:cNvPr>
          <p:cNvSpPr/>
          <p:nvPr/>
        </p:nvSpPr>
        <p:spPr>
          <a:xfrm>
            <a:off x="1706254" y="1335505"/>
            <a:ext cx="591774" cy="445169"/>
          </a:xfrm>
          <a:prstGeom prst="ellipse">
            <a:avLst/>
          </a:prstGeom>
          <a:solidFill>
            <a:srgbClr val="0AB4DB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 descr="Button links to the First Aid Techniques segment">
            <a:hlinkClick r:id="rId4" action="ppaction://hlinksldjump"/>
            <a:extLst>
              <a:ext uri="{FF2B5EF4-FFF2-40B4-BE49-F238E27FC236}">
                <a16:creationId xmlns:a16="http://schemas.microsoft.com/office/drawing/2014/main" id="{EE924877-A184-4CFB-8A5A-F0763A0C7E31}"/>
              </a:ext>
            </a:extLst>
          </p:cNvPr>
          <p:cNvSpPr/>
          <p:nvPr/>
        </p:nvSpPr>
        <p:spPr>
          <a:xfrm>
            <a:off x="1706258" y="2057400"/>
            <a:ext cx="591774" cy="445169"/>
          </a:xfrm>
          <a:prstGeom prst="ellipse">
            <a:avLst/>
          </a:prstGeom>
          <a:solidFill>
            <a:srgbClr val="0AB4DB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 descr="Button links to the Emergency Responses segment">
            <a:hlinkClick r:id="rId5" action="ppaction://hlinksldjump"/>
            <a:extLst>
              <a:ext uri="{FF2B5EF4-FFF2-40B4-BE49-F238E27FC236}">
                <a16:creationId xmlns:a16="http://schemas.microsoft.com/office/drawing/2014/main" id="{7DA7254A-2C10-4BF6-8DC9-C16E6D4401C5}"/>
              </a:ext>
            </a:extLst>
          </p:cNvPr>
          <p:cNvSpPr/>
          <p:nvPr/>
        </p:nvSpPr>
        <p:spPr>
          <a:xfrm>
            <a:off x="1706256" y="2803359"/>
            <a:ext cx="591774" cy="445169"/>
          </a:xfrm>
          <a:prstGeom prst="ellipse">
            <a:avLst/>
          </a:prstGeom>
          <a:solidFill>
            <a:srgbClr val="0AB4DB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15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Treatment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puncture wounds involves:</a:t>
            </a:r>
          </a:p>
          <a:p>
            <a:pPr lvl="1"/>
            <a:r>
              <a:rPr lang="en-US" dirty="0"/>
              <a:t>keeping the wound elevated as much as possible</a:t>
            </a:r>
          </a:p>
          <a:p>
            <a:pPr lvl="1"/>
            <a:r>
              <a:rPr lang="en-US" dirty="0"/>
              <a:t>seeking physicians’ advice on whether a </a:t>
            </a:r>
            <a:br>
              <a:rPr lang="en-US" dirty="0"/>
            </a:br>
            <a:r>
              <a:rPr lang="en-US" dirty="0"/>
              <a:t>tetanus shot is necessary</a:t>
            </a:r>
          </a:p>
        </p:txBody>
      </p:sp>
      <p:pic>
        <p:nvPicPr>
          <p:cNvPr id="2" name="Picture 1" descr="An image of a young woman elevating a man's leg after he has sprained it hiking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424" y="3900216"/>
            <a:ext cx="3954785" cy="264179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Treatment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puncture wounds involves watching for infection</a:t>
            </a:r>
          </a:p>
          <a:p>
            <a:pPr lvl="1"/>
            <a:r>
              <a:rPr lang="en-US" dirty="0"/>
              <a:t>can cause wound to release green or pale yellowish-green fluid known as pus</a:t>
            </a:r>
          </a:p>
          <a:p>
            <a:pPr lvl="1"/>
            <a:r>
              <a:rPr lang="en-US" dirty="0"/>
              <a:t>may cause surrounding skin to become painful, red, swollen and irritated</a:t>
            </a:r>
          </a:p>
          <a:p>
            <a:pPr lvl="1"/>
            <a:r>
              <a:rPr lang="en-US" dirty="0"/>
              <a:t>may produce red streaks on skin surrounding wound </a:t>
            </a:r>
          </a:p>
          <a:p>
            <a:pPr lvl="2"/>
            <a:r>
              <a:rPr lang="en-US" dirty="0"/>
              <a:t>can be a sign of an infection in the lymphatic system and medical attention should be received immediately</a:t>
            </a:r>
          </a:p>
        </p:txBody>
      </p:sp>
    </p:spTree>
    <p:extLst>
      <p:ext uri="{BB962C8B-B14F-4D97-AF65-F5344CB8AC3E}">
        <p14:creationId xmlns:p14="http://schemas.microsoft.com/office/powerpoint/2010/main" val="2768492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Household Poisons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medicines (prescription and non-prescription)</a:t>
            </a:r>
          </a:p>
          <a:p>
            <a:pPr lvl="1"/>
            <a:r>
              <a:rPr lang="en-US" dirty="0"/>
              <a:t>cleaning products</a:t>
            </a:r>
          </a:p>
          <a:p>
            <a:pPr lvl="1"/>
            <a:r>
              <a:rPr lang="en-US" dirty="0"/>
              <a:t>certain plants (indoor and outdoor)</a:t>
            </a:r>
          </a:p>
          <a:p>
            <a:pPr lvl="1"/>
            <a:r>
              <a:rPr lang="en-US" dirty="0"/>
              <a:t>batteries</a:t>
            </a:r>
          </a:p>
          <a:p>
            <a:pPr lvl="1"/>
            <a:r>
              <a:rPr lang="en-US" dirty="0"/>
              <a:t>bug and weed killer</a:t>
            </a:r>
          </a:p>
          <a:p>
            <a:pPr lvl="1"/>
            <a:r>
              <a:rPr lang="en-US" dirty="0"/>
              <a:t>lighter fluid</a:t>
            </a:r>
          </a:p>
          <a:p>
            <a:pPr lvl="1"/>
            <a:r>
              <a:rPr lang="en-US" dirty="0"/>
              <a:t>laundry products</a:t>
            </a:r>
          </a:p>
          <a:p>
            <a:pPr lvl="1"/>
            <a:r>
              <a:rPr lang="en-US" dirty="0"/>
              <a:t>mouthwash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70018" y="5907509"/>
            <a:ext cx="8229599" cy="6290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these things in a locked cabinet or out of the reach of  small children!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Poisoning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ingestion</a:t>
            </a:r>
          </a:p>
          <a:p>
            <a:pPr lvl="2"/>
            <a:r>
              <a:rPr lang="en-US" dirty="0"/>
              <a:t>when someone swallows or eats a poisonous substance</a:t>
            </a:r>
          </a:p>
          <a:p>
            <a:pPr lvl="1"/>
            <a:r>
              <a:rPr lang="en-US" dirty="0"/>
              <a:t>inhalation</a:t>
            </a:r>
          </a:p>
          <a:p>
            <a:pPr lvl="2"/>
            <a:r>
              <a:rPr lang="en-US" dirty="0"/>
              <a:t>when someone breathes in a poisonous substance</a:t>
            </a:r>
          </a:p>
          <a:p>
            <a:pPr lvl="1"/>
            <a:r>
              <a:rPr lang="en-US" dirty="0"/>
              <a:t>dermal exposure</a:t>
            </a:r>
          </a:p>
          <a:p>
            <a:pPr lvl="2"/>
            <a:r>
              <a:rPr lang="en-US" dirty="0"/>
              <a:t>when poisonous substance is absorbed through skin</a:t>
            </a:r>
          </a:p>
          <a:p>
            <a:pPr lvl="1"/>
            <a:r>
              <a:rPr lang="en-US" dirty="0"/>
              <a:t>ocular exposure</a:t>
            </a:r>
          </a:p>
          <a:p>
            <a:pPr lvl="2"/>
            <a:r>
              <a:rPr lang="en-US" dirty="0"/>
              <a:t>when poisonous substance absorbed in eyes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Poisoning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looking for:</a:t>
            </a:r>
          </a:p>
          <a:p>
            <a:pPr lvl="1"/>
            <a:r>
              <a:rPr lang="en-US" dirty="0"/>
              <a:t>burns or redness around </a:t>
            </a:r>
            <a:br>
              <a:rPr lang="en-US" dirty="0"/>
            </a:br>
            <a:r>
              <a:rPr lang="en-US" dirty="0"/>
              <a:t>the mouth and lips</a:t>
            </a:r>
          </a:p>
          <a:p>
            <a:pPr lvl="1"/>
            <a:r>
              <a:rPr lang="en-US" dirty="0"/>
              <a:t>breath smelling like </a:t>
            </a:r>
            <a:br>
              <a:rPr lang="en-US" dirty="0"/>
            </a:br>
            <a:r>
              <a:rPr lang="en-US" dirty="0"/>
              <a:t>chemicals, such as </a:t>
            </a:r>
            <a:br>
              <a:rPr lang="en-US" dirty="0"/>
            </a:br>
            <a:r>
              <a:rPr lang="en-US" dirty="0"/>
              <a:t>gasoline or paint thinner</a:t>
            </a:r>
          </a:p>
          <a:p>
            <a:pPr lvl="1"/>
            <a:r>
              <a:rPr lang="en-US" dirty="0"/>
              <a:t>vomiting </a:t>
            </a:r>
          </a:p>
          <a:p>
            <a:pPr lvl="1"/>
            <a:r>
              <a:rPr lang="en-US" dirty="0"/>
              <a:t>difficulty breathing</a:t>
            </a:r>
          </a:p>
          <a:p>
            <a:pPr lvl="1"/>
            <a:r>
              <a:rPr lang="en-US" dirty="0"/>
              <a:t>drowsiness</a:t>
            </a:r>
          </a:p>
          <a:p>
            <a:pPr lvl="1"/>
            <a:r>
              <a:rPr lang="en-US" dirty="0"/>
              <a:t>confusion or other altered mental state</a:t>
            </a:r>
          </a:p>
        </p:txBody>
      </p:sp>
      <p:pic>
        <p:nvPicPr>
          <p:cNvPr id="2" name="Picture 1" descr="An image of a sickly woman leaning over a wash basin, covering her mouth.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4328" y="1555583"/>
            <a:ext cx="2556901" cy="33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18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Poisoning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calling 911 immediately if the person has collapsed and is not breathing </a:t>
            </a:r>
          </a:p>
          <a:p>
            <a:r>
              <a:rPr lang="en-US" dirty="0"/>
              <a:t>Requires finding and keeping the label of poisonous substance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Poisoning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calling Poison Control or a medical professional and calmly reporting:</a:t>
            </a:r>
          </a:p>
          <a:p>
            <a:pPr lvl="1"/>
            <a:r>
              <a:rPr lang="en-US" dirty="0"/>
              <a:t>victim’s condition, age and weight</a:t>
            </a:r>
          </a:p>
          <a:p>
            <a:pPr lvl="1"/>
            <a:r>
              <a:rPr lang="en-US" dirty="0"/>
              <a:t>label, container and/or poisonous substance</a:t>
            </a:r>
          </a:p>
          <a:p>
            <a:pPr lvl="1"/>
            <a:r>
              <a:rPr lang="en-US" dirty="0"/>
              <a:t>time the poisoning occurred</a:t>
            </a:r>
          </a:p>
          <a:p>
            <a:pPr lvl="1"/>
            <a:r>
              <a:rPr lang="en-US" dirty="0"/>
              <a:t>your name and phone number</a:t>
            </a:r>
          </a:p>
        </p:txBody>
      </p:sp>
    </p:spTree>
    <p:extLst>
      <p:ext uri="{BB962C8B-B14F-4D97-AF65-F5344CB8AC3E}">
        <p14:creationId xmlns:p14="http://schemas.microsoft.com/office/powerpoint/2010/main" val="3701645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Immediate Treatment for Ingestion Poisoning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following the directions of either the Poison Control Center or health care professional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0019" y="5859378"/>
            <a:ext cx="8229598" cy="6762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Hotline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1-800-222-1222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Immediate Treatment for Inhalation Poisoning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immediately </a:t>
            </a:r>
            <a:br>
              <a:rPr lang="en-US" dirty="0"/>
            </a:br>
            <a:r>
              <a:rPr lang="en-US" dirty="0"/>
              <a:t>finding fresh air</a:t>
            </a:r>
          </a:p>
          <a:p>
            <a:r>
              <a:rPr lang="en-US" dirty="0"/>
              <a:t>Requires opening doors </a:t>
            </a:r>
            <a:br>
              <a:rPr lang="en-US" dirty="0"/>
            </a:br>
            <a:r>
              <a:rPr lang="en-US" dirty="0"/>
              <a:t>and windows </a:t>
            </a:r>
          </a:p>
          <a:p>
            <a:r>
              <a:rPr lang="en-US" dirty="0"/>
              <a:t>Involves following the </a:t>
            </a:r>
            <a:br>
              <a:rPr lang="en-US" dirty="0"/>
            </a:br>
            <a:r>
              <a:rPr lang="en-US" dirty="0"/>
              <a:t>directions of either the </a:t>
            </a:r>
            <a:br>
              <a:rPr lang="en-US" dirty="0"/>
            </a:br>
            <a:r>
              <a:rPr lang="en-US" dirty="0"/>
              <a:t>Poison Control Center </a:t>
            </a:r>
            <a:br>
              <a:rPr lang="en-US" dirty="0"/>
            </a:br>
            <a:r>
              <a:rPr lang="en-US" dirty="0"/>
              <a:t>or health care professional</a:t>
            </a:r>
          </a:p>
        </p:txBody>
      </p:sp>
      <p:pic>
        <p:nvPicPr>
          <p:cNvPr id="2" name="Picture 1" descr="An image of a woman opening a window to increase airflow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464" y="1511288"/>
            <a:ext cx="2233813" cy="33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2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Immediate Treatment for Dermal Poisoning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Involves:</a:t>
            </a:r>
          </a:p>
          <a:p>
            <a:pPr lvl="1"/>
            <a:r>
              <a:rPr lang="en-US" dirty="0"/>
              <a:t>removing affected clothing</a:t>
            </a:r>
          </a:p>
          <a:p>
            <a:pPr lvl="1"/>
            <a:r>
              <a:rPr lang="en-US" dirty="0"/>
              <a:t>rinsing skin for 15 minutes with cool water </a:t>
            </a:r>
          </a:p>
          <a:p>
            <a:pPr lvl="1"/>
            <a:r>
              <a:rPr lang="en-US" dirty="0"/>
              <a:t>following directions of either the Poison Control Center or health care professional</a:t>
            </a:r>
          </a:p>
        </p:txBody>
      </p:sp>
      <p:pic>
        <p:nvPicPr>
          <p:cNvPr id="2" name="Picture 1" descr="An image of a person washing their hands in a sink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59" y="3900216"/>
            <a:ext cx="3905282" cy="26087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7FA3B-FE7E-4EBE-B82E-13DD34E272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71475"/>
            <a:ext cx="9144000" cy="3714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Aid Basics – Introduction to First Aid</a:t>
            </a:r>
          </a:p>
        </p:txBody>
      </p:sp>
    </p:spTree>
    <p:extLst>
      <p:ext uri="{BB962C8B-B14F-4D97-AF65-F5344CB8AC3E}">
        <p14:creationId xmlns:p14="http://schemas.microsoft.com/office/powerpoint/2010/main" val="10582267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Immediate Treatment for Ocular Poisoning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Involves:</a:t>
            </a:r>
          </a:p>
          <a:p>
            <a:pPr lvl="1"/>
            <a:r>
              <a:rPr lang="en-US" dirty="0"/>
              <a:t>immediately rinsing the </a:t>
            </a:r>
            <a:br>
              <a:rPr lang="en-US" dirty="0"/>
            </a:br>
            <a:r>
              <a:rPr lang="en-US" dirty="0"/>
              <a:t>eye with water for </a:t>
            </a:r>
            <a:br>
              <a:rPr lang="en-US" dirty="0"/>
            </a:br>
            <a:r>
              <a:rPr lang="en-US" dirty="0"/>
              <a:t>15 minutes</a:t>
            </a:r>
          </a:p>
          <a:p>
            <a:pPr lvl="1"/>
            <a:r>
              <a:rPr lang="en-US" dirty="0"/>
              <a:t>blinking continuously</a:t>
            </a:r>
          </a:p>
          <a:p>
            <a:pPr lvl="1"/>
            <a:r>
              <a:rPr lang="en-US" dirty="0"/>
              <a:t>not forcing the eyelid </a:t>
            </a:r>
            <a:br>
              <a:rPr lang="en-US" dirty="0"/>
            </a:br>
            <a:r>
              <a:rPr lang="en-US" dirty="0"/>
              <a:t>open</a:t>
            </a:r>
          </a:p>
          <a:p>
            <a:pPr lvl="1"/>
            <a:r>
              <a:rPr lang="en-US" dirty="0"/>
              <a:t>following the directions </a:t>
            </a:r>
            <a:br>
              <a:rPr lang="en-US" dirty="0"/>
            </a:br>
            <a:r>
              <a:rPr lang="en-US" dirty="0"/>
              <a:t>of either the Poison </a:t>
            </a:r>
            <a:br>
              <a:rPr lang="en-US" dirty="0"/>
            </a:br>
            <a:r>
              <a:rPr lang="en-US" dirty="0"/>
              <a:t>Control Center or </a:t>
            </a:r>
            <a:br>
              <a:rPr lang="en-US" dirty="0"/>
            </a:br>
            <a:r>
              <a:rPr lang="en-US" dirty="0"/>
              <a:t>health care professional</a:t>
            </a:r>
          </a:p>
        </p:txBody>
      </p:sp>
      <p:pic>
        <p:nvPicPr>
          <p:cNvPr id="2" name="Picture 1" descr="An image of a woman washing her face. 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7251" y="1687929"/>
            <a:ext cx="2548199" cy="37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Burns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thermal burns</a:t>
            </a:r>
          </a:p>
          <a:p>
            <a:pPr lvl="2"/>
            <a:r>
              <a:rPr lang="en-US" dirty="0"/>
              <a:t>caused by heat exposure</a:t>
            </a:r>
          </a:p>
          <a:p>
            <a:pPr lvl="1"/>
            <a:r>
              <a:rPr lang="en-US" dirty="0"/>
              <a:t>chemical burns</a:t>
            </a:r>
          </a:p>
          <a:p>
            <a:pPr lvl="2"/>
            <a:r>
              <a:rPr lang="en-US" dirty="0"/>
              <a:t>caused by skin contact with strong acids, alkalis or other corrosive materials</a:t>
            </a:r>
          </a:p>
        </p:txBody>
      </p:sp>
      <p:pic>
        <p:nvPicPr>
          <p:cNvPr id="2" name="Picture 1" descr="An image of an example of a severely burned hand from unknown causes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10" y="4003360"/>
            <a:ext cx="3880414" cy="259211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Burns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electrical burns</a:t>
            </a:r>
          </a:p>
          <a:p>
            <a:pPr lvl="2"/>
            <a:r>
              <a:rPr lang="en-US" dirty="0"/>
              <a:t>caused when electrical currents travel into the body and are converted into heat</a:t>
            </a:r>
          </a:p>
          <a:p>
            <a:pPr lvl="2"/>
            <a:r>
              <a:rPr lang="en-US" dirty="0"/>
              <a:t>can produce a contact burn on surface at point where current left the body</a:t>
            </a:r>
          </a:p>
          <a:p>
            <a:pPr lvl="1"/>
            <a:r>
              <a:rPr lang="en-US" dirty="0"/>
              <a:t>mechanical burns</a:t>
            </a:r>
          </a:p>
          <a:p>
            <a:pPr lvl="2"/>
            <a:r>
              <a:rPr lang="en-US" dirty="0"/>
              <a:t>caused by friction, such as rope burn or carpet burn</a:t>
            </a:r>
          </a:p>
        </p:txBody>
      </p:sp>
      <p:pic>
        <p:nvPicPr>
          <p:cNvPr id="2" name="Picture 1" descr="An image of two ropes laying stacked on top of each other. 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1" y="4781326"/>
            <a:ext cx="2926368" cy="19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2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Severity of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described in the following terms:</a:t>
            </a:r>
          </a:p>
          <a:p>
            <a:pPr lvl="1"/>
            <a:r>
              <a:rPr lang="en-US" dirty="0"/>
              <a:t>first-degree burns</a:t>
            </a:r>
          </a:p>
          <a:p>
            <a:pPr lvl="1"/>
            <a:r>
              <a:rPr lang="en-US" dirty="0"/>
              <a:t>second-degree burns</a:t>
            </a:r>
          </a:p>
          <a:p>
            <a:pPr lvl="1"/>
            <a:r>
              <a:rPr lang="en-US" dirty="0"/>
              <a:t>third-degree burns</a:t>
            </a:r>
          </a:p>
        </p:txBody>
      </p:sp>
      <p:pic>
        <p:nvPicPr>
          <p:cNvPr id="5" name="Picture 4" descr="An image showing the severity of burns.&#10;Labels include: burn first degree, burn second degree and burn third degree.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1702" y="3263102"/>
            <a:ext cx="4500596" cy="34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96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First-Degree Burns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Damage only the epidermis or top layer of skin</a:t>
            </a:r>
          </a:p>
          <a:p>
            <a:r>
              <a:rPr lang="en-US" dirty="0"/>
              <a:t>Include sunburns and short exposure to flame, steam or heat</a:t>
            </a:r>
          </a:p>
          <a:p>
            <a:r>
              <a:rPr lang="en-US" dirty="0"/>
              <a:t>Normally heal within a few days but are usually painful</a:t>
            </a:r>
          </a:p>
        </p:txBody>
      </p:sp>
      <p:pic>
        <p:nvPicPr>
          <p:cNvPr id="2" name="Picture 1" descr="An image of a man's upper body showing signs of a first degree sun burn. 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466" y="4124326"/>
            <a:ext cx="2918716" cy="273367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Second-Degree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Affect the second layer of skin, known as the dermis</a:t>
            </a:r>
          </a:p>
          <a:p>
            <a:r>
              <a:rPr lang="en-US" dirty="0"/>
              <a:t>Cause skin to appear:</a:t>
            </a:r>
          </a:p>
          <a:p>
            <a:pPr lvl="1"/>
            <a:r>
              <a:rPr lang="en-US" dirty="0"/>
              <a:t> moist and splotchy </a:t>
            </a:r>
          </a:p>
          <a:p>
            <a:pPr lvl="1"/>
            <a:r>
              <a:rPr lang="en-US" dirty="0"/>
              <a:t>normally pink or red </a:t>
            </a:r>
          </a:p>
          <a:p>
            <a:pPr lvl="1"/>
            <a:r>
              <a:rPr lang="en-US" dirty="0"/>
              <a:t>white to the touch</a:t>
            </a:r>
          </a:p>
          <a:p>
            <a:r>
              <a:rPr lang="en-US" dirty="0"/>
              <a:t>Blister</a:t>
            </a:r>
          </a:p>
          <a:p>
            <a:r>
              <a:rPr lang="en-US" dirty="0"/>
              <a:t>Are very painful</a:t>
            </a:r>
          </a:p>
        </p:txBody>
      </p:sp>
      <p:pic>
        <p:nvPicPr>
          <p:cNvPr id="5" name="Picture 4" descr="An image of an arm with a second degree burn, showing signs of blistering. 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75" r="3585"/>
          <a:stretch/>
        </p:blipFill>
        <p:spPr>
          <a:xfrm>
            <a:off x="5851358" y="2205171"/>
            <a:ext cx="2124075" cy="46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5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Third-Degree Burns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Destroy the epidermis and dermis and extend into subcutaneous layers, the deeper third layers of skin</a:t>
            </a:r>
          </a:p>
          <a:p>
            <a:r>
              <a:rPr lang="en-US" dirty="0"/>
              <a:t>Cause the skin to </a:t>
            </a:r>
            <a:br>
              <a:rPr lang="en-US" dirty="0"/>
            </a:br>
            <a:r>
              <a:rPr lang="en-US" dirty="0"/>
              <a:t>appear white or black</a:t>
            </a:r>
          </a:p>
          <a:p>
            <a:r>
              <a:rPr lang="en-US" dirty="0"/>
              <a:t>Are usually not painful </a:t>
            </a:r>
            <a:br>
              <a:rPr lang="en-US" dirty="0"/>
            </a:br>
            <a:r>
              <a:rPr lang="en-US" dirty="0"/>
              <a:t>because most of the </a:t>
            </a:r>
            <a:br>
              <a:rPr lang="en-US" dirty="0"/>
            </a:br>
            <a:r>
              <a:rPr lang="en-US" dirty="0"/>
              <a:t>nerve endings have </a:t>
            </a:r>
            <a:br>
              <a:rPr lang="en-US" dirty="0"/>
            </a:br>
            <a:r>
              <a:rPr lang="en-US" dirty="0"/>
              <a:t>been destroyed</a:t>
            </a:r>
          </a:p>
        </p:txBody>
      </p:sp>
      <p:pic>
        <p:nvPicPr>
          <p:cNvPr id="5" name="Picture 4" descr="An image of a pair of hands wrapped in gauze bandaging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696" y="2976056"/>
            <a:ext cx="3248441" cy="24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40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first-degree thermal burns involves:</a:t>
            </a:r>
          </a:p>
          <a:p>
            <a:pPr lvl="1"/>
            <a:r>
              <a:rPr lang="en-US" dirty="0"/>
              <a:t>applying a cold compress and aloe vera to the burn</a:t>
            </a:r>
          </a:p>
          <a:p>
            <a:pPr lvl="2"/>
            <a:r>
              <a:rPr lang="en-US" dirty="0"/>
              <a:t>do not use butter or oils, which can cause additional damage to the skin</a:t>
            </a:r>
          </a:p>
          <a:p>
            <a:pPr lvl="1"/>
            <a:r>
              <a:rPr lang="en-US" dirty="0"/>
              <a:t>taking acetaminophen if feverish</a:t>
            </a:r>
          </a:p>
        </p:txBody>
      </p:sp>
      <p:pic>
        <p:nvPicPr>
          <p:cNvPr id="2" name="Picture 1" descr="An image of aloe vera and a brown bottle containing liquid aloe vera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435" y="4323765"/>
            <a:ext cx="3400764" cy="227171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second-degree</a:t>
            </a:r>
            <a:br>
              <a:rPr lang="en-US" dirty="0"/>
            </a:br>
            <a:r>
              <a:rPr lang="en-US" dirty="0"/>
              <a:t>thermal burns involves:</a:t>
            </a:r>
          </a:p>
          <a:p>
            <a:pPr lvl="1"/>
            <a:r>
              <a:rPr lang="en-US" dirty="0"/>
              <a:t>dousing with cool </a:t>
            </a:r>
            <a:br>
              <a:rPr lang="en-US" dirty="0"/>
            </a:br>
            <a:r>
              <a:rPr lang="en-US" dirty="0"/>
              <a:t>water as soon as</a:t>
            </a:r>
            <a:br>
              <a:rPr lang="en-US" dirty="0"/>
            </a:br>
            <a:r>
              <a:rPr lang="en-US" dirty="0"/>
              <a:t>possible</a:t>
            </a:r>
          </a:p>
          <a:p>
            <a:pPr lvl="2"/>
            <a:r>
              <a:rPr lang="en-US" dirty="0"/>
              <a:t>do not use butter, </a:t>
            </a:r>
            <a:br>
              <a:rPr lang="en-US" dirty="0"/>
            </a:br>
            <a:r>
              <a:rPr lang="en-US" dirty="0"/>
              <a:t>oils or ice, which can </a:t>
            </a:r>
            <a:br>
              <a:rPr lang="en-US" dirty="0"/>
            </a:br>
            <a:r>
              <a:rPr lang="en-US" dirty="0"/>
              <a:t>cause additional tissue damage</a:t>
            </a:r>
          </a:p>
          <a:p>
            <a:pPr lvl="1"/>
            <a:r>
              <a:rPr lang="en-US" dirty="0"/>
              <a:t>seeking immediate medical attention if burn is larger than three inches</a:t>
            </a:r>
          </a:p>
        </p:txBody>
      </p:sp>
      <p:pic>
        <p:nvPicPr>
          <p:cNvPr id="2" name="Picture 1" descr="An image of water being poured on a person's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382" y="1496330"/>
            <a:ext cx="2736376" cy="27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third-degree thermal burns involves:</a:t>
            </a:r>
          </a:p>
          <a:p>
            <a:pPr lvl="1"/>
            <a:r>
              <a:rPr lang="en-US" dirty="0"/>
              <a:t>seeking immediate medical attention</a:t>
            </a:r>
          </a:p>
          <a:p>
            <a:pPr lvl="2"/>
            <a:r>
              <a:rPr lang="en-US" dirty="0"/>
              <a:t>do not douse large severe burns with cold water because it can lower the body temperature too quickly and cause shock</a:t>
            </a:r>
          </a:p>
          <a:p>
            <a:pPr lvl="2"/>
            <a:r>
              <a:rPr lang="en-US" dirty="0"/>
              <a:t>do not use butter, oils or ice, which can cause additional tissue damage</a:t>
            </a:r>
          </a:p>
        </p:txBody>
      </p:sp>
      <p:pic>
        <p:nvPicPr>
          <p:cNvPr id="2" name="Picture 1" descr="An image of a doctor wrapping an injured person's hand with gauze. 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025" y="4474025"/>
            <a:ext cx="3177950" cy="212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64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initial care given for an illness or injury</a:t>
            </a:r>
          </a:p>
          <a:p>
            <a:r>
              <a:rPr lang="en-US" dirty="0"/>
              <a:t>Is the help given until full medical treatment is available</a:t>
            </a:r>
          </a:p>
        </p:txBody>
      </p:sp>
      <p:pic>
        <p:nvPicPr>
          <p:cNvPr id="5" name="Picture 4" descr="An image of a medical first-aid kit surrounded by medicine bottles and pills, with a stethoscope leaning on the kit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180" y="3629024"/>
            <a:ext cx="3947051" cy="27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87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chemical burns </a:t>
            </a:r>
            <a:br>
              <a:rPr lang="en-US" dirty="0"/>
            </a:br>
            <a:r>
              <a:rPr lang="en-US" dirty="0"/>
              <a:t>involves:</a:t>
            </a:r>
          </a:p>
          <a:p>
            <a:pPr lvl="1"/>
            <a:r>
              <a:rPr lang="en-US" dirty="0"/>
              <a:t>rinsing affected area </a:t>
            </a:r>
            <a:br>
              <a:rPr lang="en-US" dirty="0"/>
            </a:br>
            <a:r>
              <a:rPr lang="en-US" dirty="0"/>
              <a:t>with plenty of water</a:t>
            </a:r>
          </a:p>
          <a:p>
            <a:pPr lvl="1"/>
            <a:r>
              <a:rPr lang="en-US" dirty="0"/>
              <a:t>calling local poison </a:t>
            </a:r>
            <a:br>
              <a:rPr lang="en-US" dirty="0"/>
            </a:br>
            <a:r>
              <a:rPr lang="en-US" dirty="0"/>
              <a:t>control or health care </a:t>
            </a:r>
            <a:br>
              <a:rPr lang="en-US" dirty="0"/>
            </a:br>
            <a:r>
              <a:rPr lang="en-US" dirty="0"/>
              <a:t>professional for further </a:t>
            </a:r>
            <a:br>
              <a:rPr lang="en-US" dirty="0"/>
            </a:br>
            <a:r>
              <a:rPr lang="en-US" dirty="0"/>
              <a:t>instructions</a:t>
            </a:r>
          </a:p>
          <a:p>
            <a:r>
              <a:rPr lang="en-US" dirty="0"/>
              <a:t>For electrical burns involves:</a:t>
            </a:r>
          </a:p>
          <a:p>
            <a:pPr lvl="1"/>
            <a:r>
              <a:rPr lang="en-US" dirty="0"/>
              <a:t>seeking professional medical attention immediately</a:t>
            </a:r>
          </a:p>
        </p:txBody>
      </p:sp>
      <p:pic>
        <p:nvPicPr>
          <p:cNvPr id="2" name="Picture 1" descr="An image of an Emergency Medical Service staff person with a first aid kit, crouched in front of an ambulanc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119" y="1462841"/>
            <a:ext cx="2258704" cy="338129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Treatment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first-degree burns involves:</a:t>
            </a:r>
          </a:p>
          <a:p>
            <a:pPr lvl="1"/>
            <a:r>
              <a:rPr lang="en-US" dirty="0"/>
              <a:t>staying hydrated </a:t>
            </a:r>
          </a:p>
          <a:p>
            <a:pPr lvl="1"/>
            <a:r>
              <a:rPr lang="en-US" dirty="0"/>
              <a:t>applying aloe vera over affected area often</a:t>
            </a:r>
          </a:p>
          <a:p>
            <a:r>
              <a:rPr lang="en-US" dirty="0"/>
              <a:t>For second- and third-degree burns involves:</a:t>
            </a:r>
          </a:p>
          <a:p>
            <a:pPr lvl="1"/>
            <a:r>
              <a:rPr lang="en-US" dirty="0"/>
              <a:t>following doctor’s orders</a:t>
            </a:r>
          </a:p>
        </p:txBody>
      </p:sp>
      <p:pic>
        <p:nvPicPr>
          <p:cNvPr id="2" name="Picture 1" descr="An image of a doctor talking to an elderly female patient while taking notes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991" y="4257464"/>
            <a:ext cx="3500017" cy="233801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&amp; Joint Injuries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include</a:t>
            </a:r>
          </a:p>
          <a:p>
            <a:pPr lvl="1"/>
            <a:r>
              <a:rPr lang="en-US" dirty="0"/>
              <a:t>dislocations</a:t>
            </a:r>
          </a:p>
          <a:p>
            <a:pPr lvl="1"/>
            <a:r>
              <a:rPr lang="en-US" dirty="0"/>
              <a:t>sprains and strains</a:t>
            </a:r>
          </a:p>
          <a:p>
            <a:pPr lvl="1"/>
            <a:r>
              <a:rPr lang="en-US" dirty="0"/>
              <a:t>fractures</a:t>
            </a:r>
          </a:p>
        </p:txBody>
      </p:sp>
    </p:spTree>
    <p:extLst>
      <p:ext uri="{BB962C8B-B14F-4D97-AF65-F5344CB8AC3E}">
        <p14:creationId xmlns:p14="http://schemas.microsoft.com/office/powerpoint/2010/main" val="346124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Dislocations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Occur when the ends of bones are forced from their normal positions</a:t>
            </a:r>
          </a:p>
          <a:p>
            <a:r>
              <a:rPr lang="en-US" dirty="0"/>
              <a:t>Typically involve the body’s larger joints, such as the shoulders, hips or elbows</a:t>
            </a:r>
          </a:p>
          <a:p>
            <a:r>
              <a:rPr lang="en-US" dirty="0"/>
              <a:t>Temporarily immobilizes the joint, resulting in sudden severe pain and swelling</a:t>
            </a:r>
          </a:p>
          <a:p>
            <a:r>
              <a:rPr lang="en-US" dirty="0"/>
              <a:t>Require prompt medical attention</a:t>
            </a:r>
          </a:p>
        </p:txBody>
      </p:sp>
    </p:spTree>
    <p:extLst>
      <p:ext uri="{BB962C8B-B14F-4D97-AF65-F5344CB8AC3E}">
        <p14:creationId xmlns:p14="http://schemas.microsoft.com/office/powerpoint/2010/main" val="878255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Dislocations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Requires:</a:t>
            </a:r>
          </a:p>
          <a:p>
            <a:pPr lvl="1"/>
            <a:r>
              <a:rPr lang="en-US" dirty="0"/>
              <a:t>looking for visible deformation, discoloration or swelling</a:t>
            </a:r>
          </a:p>
          <a:p>
            <a:pPr lvl="1"/>
            <a:r>
              <a:rPr lang="en-US" dirty="0"/>
              <a:t>asking if the victim is in pain or experiencing numbness </a:t>
            </a:r>
            <a:r>
              <a:rPr lang="en-US"/>
              <a:t>or tingling</a:t>
            </a:r>
            <a:endParaRPr lang="en-US" dirty="0"/>
          </a:p>
          <a:p>
            <a:pPr lvl="1"/>
            <a:r>
              <a:rPr lang="en-US" dirty="0"/>
              <a:t>checking to see if the joint will bend or move normally</a:t>
            </a:r>
          </a:p>
          <a:p>
            <a:pPr lvl="2"/>
            <a:r>
              <a:rPr lang="en-US" dirty="0"/>
              <a:t>do NOT force joint to move if it will not</a:t>
            </a:r>
          </a:p>
        </p:txBody>
      </p:sp>
    </p:spTree>
    <p:extLst>
      <p:ext uri="{BB962C8B-B14F-4D97-AF65-F5344CB8AC3E}">
        <p14:creationId xmlns:p14="http://schemas.microsoft.com/office/powerpoint/2010/main" val="768720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dislocated joints involves:</a:t>
            </a:r>
          </a:p>
          <a:p>
            <a:pPr lvl="1"/>
            <a:r>
              <a:rPr lang="en-US" dirty="0"/>
              <a:t>immobilizing the joint in a fixed position</a:t>
            </a:r>
          </a:p>
          <a:p>
            <a:pPr lvl="2"/>
            <a:r>
              <a:rPr lang="en-US" dirty="0"/>
              <a:t>do NOT try to force the joint back into place</a:t>
            </a:r>
          </a:p>
          <a:p>
            <a:pPr lvl="1"/>
            <a:r>
              <a:rPr lang="en-US" dirty="0"/>
              <a:t>seeking medical attention immediately </a:t>
            </a:r>
          </a:p>
          <a:p>
            <a:pPr lvl="1"/>
            <a:r>
              <a:rPr lang="en-US" dirty="0"/>
              <a:t>icing the injured joint to decrease swelling, internal bleeding and the build up of fluids around the joint</a:t>
            </a:r>
          </a:p>
        </p:txBody>
      </p:sp>
    </p:spTree>
    <p:extLst>
      <p:ext uri="{BB962C8B-B14F-4D97-AF65-F5344CB8AC3E}">
        <p14:creationId xmlns:p14="http://schemas.microsoft.com/office/powerpoint/2010/main" val="23597191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Treatment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dislocated joints involves:</a:t>
            </a:r>
          </a:p>
          <a:p>
            <a:pPr lvl="1"/>
            <a:r>
              <a:rPr lang="en-US" dirty="0"/>
              <a:t>keeping joint immobilized and continuing cold therapy regularly for a few days </a:t>
            </a:r>
          </a:p>
          <a:p>
            <a:pPr lvl="2"/>
            <a:r>
              <a:rPr lang="en-US" dirty="0"/>
              <a:t>until pain subsides</a:t>
            </a:r>
          </a:p>
          <a:p>
            <a:pPr lvl="1"/>
            <a:r>
              <a:rPr lang="en-US" dirty="0"/>
              <a:t>performing mobility and strengthening exercises, provided there is no pain</a:t>
            </a:r>
          </a:p>
          <a:p>
            <a:pPr lvl="2"/>
            <a:r>
              <a:rPr lang="en-US" dirty="0"/>
              <a:t>ice after exercise if swelling occurs</a:t>
            </a:r>
          </a:p>
          <a:p>
            <a:pPr lvl="1"/>
            <a:r>
              <a:rPr lang="en-US" dirty="0"/>
              <a:t>avoiding recurrent dislocations</a:t>
            </a:r>
          </a:p>
          <a:p>
            <a:pPr lvl="2"/>
            <a:r>
              <a:rPr lang="en-US" dirty="0"/>
              <a:t>by avoiding actions likely to cause injury</a:t>
            </a:r>
          </a:p>
          <a:p>
            <a:pPr lvl="2"/>
            <a:r>
              <a:rPr lang="en-US" dirty="0"/>
              <a:t>if necessary, with surgery to repair internal damage and/or tighten lax ligaments and muscles</a:t>
            </a:r>
          </a:p>
        </p:txBody>
      </p:sp>
    </p:spTree>
    <p:extLst>
      <p:ext uri="{BB962C8B-B14F-4D97-AF65-F5344CB8AC3E}">
        <p14:creationId xmlns:p14="http://schemas.microsoft.com/office/powerpoint/2010/main" val="2353231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Sprains &amp; Strains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experienced at any time, such as when playing a sport or walking downstairs</a:t>
            </a:r>
          </a:p>
          <a:p>
            <a:pPr lvl="1"/>
            <a:r>
              <a:rPr lang="en-US" dirty="0"/>
              <a:t>sprains occur when ligaments are overstretched and could be partly torn</a:t>
            </a:r>
          </a:p>
          <a:p>
            <a:pPr lvl="1"/>
            <a:r>
              <a:rPr lang="en-US" dirty="0"/>
              <a:t>strains occur when muscles are overstretched</a:t>
            </a:r>
          </a:p>
        </p:txBody>
      </p:sp>
      <p:pic>
        <p:nvPicPr>
          <p:cNvPr id="2" name="Picture 1" descr="An image of a runner crouching down, holding their injured ankl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423" y="3982825"/>
            <a:ext cx="3911154" cy="261265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Sprains &amp; Strains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not attempting to move individual if head or neck is injured</a:t>
            </a:r>
          </a:p>
          <a:p>
            <a:r>
              <a:rPr lang="en-US" dirty="0"/>
              <a:t>Requires calling a doctor or immobilizing (prevent from moving) the injury and transporting the individual to the nearest emergency room</a:t>
            </a:r>
          </a:p>
          <a:p>
            <a:pPr lvl="1"/>
            <a:r>
              <a:rPr lang="en-US" dirty="0"/>
              <a:t>it can be difficult to tell the difference between a sprain or strain and a broken bone without medical expertise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R.I.C.E.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an effective acronym for remembering first aid procedures for sprains and strains</a:t>
            </a:r>
          </a:p>
          <a:p>
            <a:pPr lvl="1"/>
            <a:r>
              <a:rPr lang="en-US" dirty="0"/>
              <a:t>Rest the injury</a:t>
            </a:r>
          </a:p>
          <a:p>
            <a:pPr lvl="1"/>
            <a:r>
              <a:rPr lang="en-US" dirty="0"/>
              <a:t>Ice the injury for a few minutes several times a day to reduce swelling</a:t>
            </a:r>
          </a:p>
          <a:p>
            <a:pPr lvl="1"/>
            <a:r>
              <a:rPr lang="en-US" dirty="0"/>
              <a:t>Compress by keeping the injury wrapped to reduce the amount of swelling</a:t>
            </a:r>
          </a:p>
          <a:p>
            <a:pPr lvl="1"/>
            <a:r>
              <a:rPr lang="en-US" dirty="0"/>
              <a:t>Elevate the injury above heart level </a:t>
            </a:r>
            <a:br>
              <a:rPr lang="en-US" dirty="0"/>
            </a:br>
            <a:r>
              <a:rPr lang="en-US" dirty="0"/>
              <a:t>to reduce swelling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70018" y="6079453"/>
            <a:ext cx="8229599" cy="45369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apply heat for a few days; it increases swelling of the injury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Aid Kits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Contain supplies needed for basic first aid</a:t>
            </a:r>
          </a:p>
          <a:p>
            <a:r>
              <a:rPr lang="en-US" dirty="0"/>
              <a:t>Can include supplies such as:</a:t>
            </a:r>
          </a:p>
          <a:p>
            <a:pPr lvl="1"/>
            <a:r>
              <a:rPr lang="en-US" dirty="0"/>
              <a:t>medications</a:t>
            </a:r>
          </a:p>
          <a:p>
            <a:pPr lvl="2"/>
            <a:r>
              <a:rPr lang="en-US" dirty="0"/>
              <a:t>fever reducing medication (e.g. acetaminophen, ibuprofen)</a:t>
            </a:r>
          </a:p>
          <a:p>
            <a:pPr lvl="2"/>
            <a:r>
              <a:rPr lang="en-US" dirty="0"/>
              <a:t>cough suppressants or decongestant</a:t>
            </a:r>
          </a:p>
          <a:p>
            <a:pPr lvl="2"/>
            <a:r>
              <a:rPr lang="en-US" dirty="0"/>
              <a:t>itch-reducing cream (e.g. calamine lotion, one percent hydrocortisone ointment) for rashes or bug bites</a:t>
            </a:r>
          </a:p>
          <a:p>
            <a:pPr lvl="2"/>
            <a:r>
              <a:rPr lang="en-US" dirty="0"/>
              <a:t>antibiotic ointment for cleaning wounds</a:t>
            </a:r>
          </a:p>
          <a:p>
            <a:pPr lvl="2"/>
            <a:r>
              <a:rPr lang="en-US" dirty="0"/>
              <a:t>self-injectable epinephrine for anaphylactic shock    </a:t>
            </a:r>
          </a:p>
        </p:txBody>
      </p:sp>
    </p:spTree>
    <p:extLst>
      <p:ext uri="{BB962C8B-B14F-4D97-AF65-F5344CB8AC3E}">
        <p14:creationId xmlns:p14="http://schemas.microsoft.com/office/powerpoint/2010/main" val="30380824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Long-Term Treatment for Sprains &amp; Strains</a:t>
            </a:r>
          </a:p>
        </p:txBody>
      </p:sp>
      <p:sp>
        <p:nvSpPr>
          <p:cNvPr id="430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Involves:</a:t>
            </a:r>
          </a:p>
          <a:p>
            <a:pPr lvl="1"/>
            <a:r>
              <a:rPr lang="en-US" dirty="0"/>
              <a:t>staying off of injury as much as possible</a:t>
            </a:r>
          </a:p>
          <a:p>
            <a:pPr lvl="1"/>
            <a:r>
              <a:rPr lang="en-US" dirty="0"/>
              <a:t>keeping the injury wrapped for a few days to give extra support and keep swelling down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0018" y="5811248"/>
            <a:ext cx="8229599" cy="7195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long as you take care of yourself and your injury, you should be back to normal in a few days to a few weeks.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Refer to broken bones</a:t>
            </a:r>
          </a:p>
          <a:p>
            <a:r>
              <a:rPr lang="en-US" dirty="0"/>
              <a:t>Require immediate medical attention</a:t>
            </a:r>
          </a:p>
          <a:p>
            <a:pPr lvl="1"/>
            <a:r>
              <a:rPr lang="en-US" dirty="0"/>
              <a:t>while waiting for medical attention one should perform the following:</a:t>
            </a:r>
          </a:p>
          <a:p>
            <a:pPr lvl="2"/>
            <a:r>
              <a:rPr lang="en-US" dirty="0"/>
              <a:t>stop any bleeding by applying pressure to the wound with a sterile bandage</a:t>
            </a:r>
          </a:p>
          <a:p>
            <a:pPr lvl="2"/>
            <a:r>
              <a:rPr lang="en-US" dirty="0"/>
              <a:t>immobilize injured area </a:t>
            </a:r>
          </a:p>
          <a:p>
            <a:pPr lvl="2"/>
            <a:r>
              <a:rPr lang="en-US" dirty="0"/>
              <a:t>apply ice packs to help limit swelling and to relieve pain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018" y="5525619"/>
            <a:ext cx="822959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First Aid Awareness: If the person who has fractured a bone begins to feel faint or experiences short, rapid breathing, the person should be laid down with their legs elevated higher than the rest of their body.</a:t>
            </a:r>
          </a:p>
        </p:txBody>
      </p:sp>
    </p:spTree>
    <p:extLst>
      <p:ext uri="{BB962C8B-B14F-4D97-AF65-F5344CB8AC3E}">
        <p14:creationId xmlns:p14="http://schemas.microsoft.com/office/powerpoint/2010/main" val="2802166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Exhaustion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most common form of heat-related injury</a:t>
            </a:r>
          </a:p>
          <a:p>
            <a:r>
              <a:rPr lang="en-US" dirty="0"/>
              <a:t>Symptoms include:</a:t>
            </a:r>
          </a:p>
          <a:p>
            <a:pPr lvl="1"/>
            <a:r>
              <a:rPr lang="en-US" dirty="0"/>
              <a:t>moist, pale skin</a:t>
            </a:r>
          </a:p>
          <a:p>
            <a:pPr lvl="1"/>
            <a:r>
              <a:rPr lang="en-US" dirty="0"/>
              <a:t>nausea</a:t>
            </a:r>
          </a:p>
          <a:p>
            <a:pPr lvl="1"/>
            <a:r>
              <a:rPr lang="en-US" dirty="0"/>
              <a:t>headache</a:t>
            </a:r>
          </a:p>
          <a:p>
            <a:pPr lvl="1"/>
            <a:r>
              <a:rPr lang="en-US" dirty="0"/>
              <a:t>dizziness</a:t>
            </a:r>
          </a:p>
          <a:p>
            <a:pPr lvl="1"/>
            <a:r>
              <a:rPr lang="en-US" dirty="0"/>
              <a:t>weakness</a:t>
            </a:r>
          </a:p>
          <a:p>
            <a:pPr lvl="1"/>
            <a:r>
              <a:rPr lang="en-US" dirty="0"/>
              <a:t>exhaustion</a:t>
            </a:r>
          </a:p>
        </p:txBody>
      </p:sp>
      <p:pic>
        <p:nvPicPr>
          <p:cNvPr id="2" name="Picture 1" descr="An image of a sweating man experiencing heat exhaustion.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044" y="3419474"/>
            <a:ext cx="2909807" cy="3438526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Stroke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life threatening</a:t>
            </a:r>
          </a:p>
          <a:p>
            <a:r>
              <a:rPr lang="en-US" dirty="0"/>
              <a:t>Symptoms include:</a:t>
            </a:r>
          </a:p>
          <a:p>
            <a:pPr lvl="1"/>
            <a:r>
              <a:rPr lang="en-US" dirty="0"/>
              <a:t>consciousness change</a:t>
            </a:r>
          </a:p>
          <a:p>
            <a:pPr lvl="1"/>
            <a:r>
              <a:rPr lang="en-US" dirty="0"/>
              <a:t>high body temperature</a:t>
            </a:r>
          </a:p>
          <a:p>
            <a:pPr lvl="1"/>
            <a:r>
              <a:rPr lang="en-US" dirty="0"/>
              <a:t>red, hot skin, which can </a:t>
            </a:r>
            <a:br>
              <a:rPr lang="en-US" dirty="0"/>
            </a:br>
            <a:r>
              <a:rPr lang="en-US" dirty="0"/>
              <a:t>be dry or moist</a:t>
            </a:r>
          </a:p>
          <a:p>
            <a:pPr lvl="1"/>
            <a:r>
              <a:rPr lang="en-US" dirty="0"/>
              <a:t>pulse can be rapid or </a:t>
            </a:r>
            <a:br>
              <a:rPr lang="en-US" dirty="0"/>
            </a:br>
            <a:r>
              <a:rPr lang="en-US" dirty="0"/>
              <a:t>weak</a:t>
            </a:r>
          </a:p>
          <a:p>
            <a:pPr lvl="1"/>
            <a:r>
              <a:rPr lang="en-US" dirty="0"/>
              <a:t>breathing is rapid and shallow</a:t>
            </a:r>
          </a:p>
        </p:txBody>
      </p:sp>
      <p:pic>
        <p:nvPicPr>
          <p:cNvPr id="2" name="Picture 1" descr="An image of a sweating woman beginning to exhibit signs of heat stroke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995" y="1464833"/>
            <a:ext cx="2413076" cy="320036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Treatment</a:t>
            </a:r>
          </a:p>
        </p:txBody>
      </p:sp>
      <p:sp>
        <p:nvSpPr>
          <p:cNvPr id="46086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heat-related injuries involve:</a:t>
            </a:r>
          </a:p>
          <a:p>
            <a:pPr lvl="1"/>
            <a:r>
              <a:rPr lang="en-US" dirty="0"/>
              <a:t>moving the victim to a cooler environment</a:t>
            </a:r>
          </a:p>
          <a:p>
            <a:pPr lvl="1"/>
            <a:r>
              <a:rPr lang="en-US" dirty="0"/>
              <a:t>loosening and removing restricting clothing or any clothing </a:t>
            </a:r>
            <a:br>
              <a:rPr lang="en-US" dirty="0"/>
            </a:br>
            <a:r>
              <a:rPr lang="en-US" dirty="0"/>
              <a:t>intensifying the heat</a:t>
            </a:r>
          </a:p>
          <a:p>
            <a:pPr lvl="1"/>
            <a:r>
              <a:rPr lang="en-US" dirty="0"/>
              <a:t>fanning the victim</a:t>
            </a:r>
          </a:p>
          <a:p>
            <a:pPr lvl="1"/>
            <a:r>
              <a:rPr lang="en-US" dirty="0"/>
              <a:t>applying water</a:t>
            </a:r>
          </a:p>
          <a:p>
            <a:pPr lvl="1"/>
            <a:r>
              <a:rPr lang="en-US" dirty="0"/>
              <a:t>allowing victim to </a:t>
            </a:r>
            <a:br>
              <a:rPr lang="en-US" dirty="0"/>
            </a:br>
            <a:r>
              <a:rPr lang="en-US" dirty="0"/>
              <a:t>sip small amounts </a:t>
            </a:r>
            <a:br>
              <a:rPr lang="en-US" dirty="0"/>
            </a:br>
            <a:r>
              <a:rPr lang="en-US" dirty="0"/>
              <a:t>of cool water</a:t>
            </a:r>
          </a:p>
        </p:txBody>
      </p:sp>
      <p:pic>
        <p:nvPicPr>
          <p:cNvPr id="2" name="Picture 1" descr="An image of a woman lying on the ground after passing out from heat exhaustion, while another woman calls out for help.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75" r="12261"/>
          <a:stretch/>
        </p:blipFill>
        <p:spPr>
          <a:xfrm>
            <a:off x="5273842" y="2993263"/>
            <a:ext cx="2875859" cy="261140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hay fever</a:t>
            </a:r>
          </a:p>
          <a:p>
            <a:pPr lvl="1"/>
            <a:r>
              <a:rPr lang="en-US" dirty="0"/>
              <a:t>asthma</a:t>
            </a:r>
          </a:p>
          <a:p>
            <a:pPr lvl="1"/>
            <a:r>
              <a:rPr lang="en-US" dirty="0"/>
              <a:t>allergic conjunctivitis</a:t>
            </a:r>
          </a:p>
          <a:p>
            <a:pPr lvl="1"/>
            <a:r>
              <a:rPr lang="en-US" dirty="0"/>
              <a:t>eczema</a:t>
            </a:r>
          </a:p>
          <a:p>
            <a:pPr lvl="1"/>
            <a:r>
              <a:rPr lang="en-US" dirty="0"/>
              <a:t>hives</a:t>
            </a:r>
          </a:p>
          <a:p>
            <a:pPr lvl="1"/>
            <a:r>
              <a:rPr lang="en-US" dirty="0"/>
              <a:t>anaphylactic shock</a:t>
            </a:r>
          </a:p>
        </p:txBody>
      </p:sp>
      <p:pic>
        <p:nvPicPr>
          <p:cNvPr id="5" name="Picture 4" descr="An image of a little boy taking a dose of medicine from his inhaler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08" y="1373646"/>
            <a:ext cx="2333954" cy="351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75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Hay 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most common allergic reaction</a:t>
            </a:r>
          </a:p>
          <a:p>
            <a:r>
              <a:rPr lang="en-US" dirty="0"/>
              <a:t>Involves sneezing, coughing and watery eyes</a:t>
            </a:r>
          </a:p>
          <a:p>
            <a:r>
              <a:rPr lang="en-US" dirty="0"/>
              <a:t>Can be prevented by avoiding the allergens </a:t>
            </a:r>
          </a:p>
          <a:p>
            <a:r>
              <a:rPr lang="en-US" dirty="0"/>
              <a:t>Can be treated with antihistamines, decongestants or </a:t>
            </a:r>
            <a:br>
              <a:rPr lang="en-US" dirty="0"/>
            </a:br>
            <a:r>
              <a:rPr lang="en-US" dirty="0"/>
              <a:t>nasal sprays to </a:t>
            </a:r>
            <a:br>
              <a:rPr lang="en-US" dirty="0"/>
            </a:br>
            <a:r>
              <a:rPr lang="en-US" dirty="0"/>
              <a:t>lessen the severity </a:t>
            </a:r>
          </a:p>
        </p:txBody>
      </p:sp>
      <p:pic>
        <p:nvPicPr>
          <p:cNvPr id="5" name="Picture 4" descr="An image of a man blowing his nose with a tissue. 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8"/>
          <a:stretch/>
        </p:blipFill>
        <p:spPr>
          <a:xfrm>
            <a:off x="5006640" y="4440670"/>
            <a:ext cx="2856381" cy="2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947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Asthma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breathing problem caused by inflamed air passages in the lungs</a:t>
            </a:r>
          </a:p>
          <a:p>
            <a:r>
              <a:rPr lang="en-US" dirty="0"/>
              <a:t>Is a serious condition </a:t>
            </a:r>
          </a:p>
          <a:p>
            <a:pPr lvl="1"/>
            <a:r>
              <a:rPr lang="en-US" dirty="0"/>
              <a:t>if a household member has asthma it is important  to have an inhaler in the first aid kit for emergency situations</a:t>
            </a:r>
          </a:p>
        </p:txBody>
      </p:sp>
      <p:pic>
        <p:nvPicPr>
          <p:cNvPr id="5" name="Picture 4" descr="An image of a woman taking a dose from her inhaler while standing in the middle of a field of flowers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344" y="4359440"/>
            <a:ext cx="3274945" cy="21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926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Conjunctivitis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not contagious</a:t>
            </a:r>
          </a:p>
          <a:p>
            <a:r>
              <a:rPr lang="en-US" dirty="0"/>
              <a:t>Is the inflammation of the eyeball tissue and undersurface of the eyelid</a:t>
            </a:r>
          </a:p>
          <a:p>
            <a:r>
              <a:rPr lang="en-US" dirty="0"/>
              <a:t>Can be alleviated by over-the-counter products like artificial tears to dilute the allergens in the eyes</a:t>
            </a:r>
          </a:p>
        </p:txBody>
      </p:sp>
      <p:pic>
        <p:nvPicPr>
          <p:cNvPr id="5" name="Picture 4" descr="An image of a man with irritated red eyes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361" y="3982391"/>
            <a:ext cx="3494293" cy="23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940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Eczema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an inflammation of the epidermis, or outer layer of skin  </a:t>
            </a:r>
          </a:p>
          <a:p>
            <a:r>
              <a:rPr lang="en-US" dirty="0"/>
              <a:t>Refers to a range of persistent skin conditions characterized by the following:</a:t>
            </a:r>
          </a:p>
          <a:p>
            <a:pPr lvl="1"/>
            <a:r>
              <a:rPr lang="en-US" dirty="0"/>
              <a:t>redness, swelling, itching, dryness, crusting, flaking, blistering, cracking, oozing and bleeding</a:t>
            </a:r>
          </a:p>
        </p:txBody>
      </p:sp>
    </p:spTree>
    <p:extLst>
      <p:ext uri="{BB962C8B-B14F-4D97-AF65-F5344CB8AC3E}">
        <p14:creationId xmlns:p14="http://schemas.microsoft.com/office/powerpoint/2010/main" val="199061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Aid Kits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include:</a:t>
            </a:r>
          </a:p>
          <a:p>
            <a:pPr lvl="1"/>
            <a:r>
              <a:rPr lang="en-US" dirty="0"/>
              <a:t>bandaging materials </a:t>
            </a:r>
          </a:p>
          <a:p>
            <a:pPr lvl="2"/>
            <a:r>
              <a:rPr lang="en-US" dirty="0"/>
              <a:t>bandages of assorted sizes</a:t>
            </a:r>
          </a:p>
          <a:p>
            <a:pPr lvl="2"/>
            <a:r>
              <a:rPr lang="en-US" dirty="0"/>
              <a:t>butterfly bandages for small deep wounds</a:t>
            </a:r>
          </a:p>
          <a:p>
            <a:pPr lvl="2"/>
            <a:r>
              <a:rPr lang="en-US" dirty="0"/>
              <a:t>elastic wraps to hold gauze or cold/hot packs in place</a:t>
            </a:r>
          </a:p>
          <a:p>
            <a:pPr lvl="2"/>
            <a:r>
              <a:rPr lang="en-US" dirty="0"/>
              <a:t>gauze in rolls and two inch and four-inch pads</a:t>
            </a:r>
          </a:p>
          <a:p>
            <a:pPr lvl="2"/>
            <a:r>
              <a:rPr lang="en-US" dirty="0"/>
              <a:t>adhesive tape</a:t>
            </a:r>
          </a:p>
          <a:p>
            <a:pPr lvl="2"/>
            <a:r>
              <a:rPr lang="en-US" dirty="0"/>
              <a:t>sharp scissors with rounded tips</a:t>
            </a:r>
          </a:p>
        </p:txBody>
      </p:sp>
    </p:spTree>
    <p:extLst>
      <p:ext uri="{BB962C8B-B14F-4D97-AF65-F5344CB8AC3E}">
        <p14:creationId xmlns:p14="http://schemas.microsoft.com/office/powerpoint/2010/main" val="12582742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Eczema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prevented by </a:t>
            </a:r>
            <a:br>
              <a:rPr lang="en-US" dirty="0"/>
            </a:br>
            <a:r>
              <a:rPr lang="en-US" dirty="0"/>
              <a:t>avoiding items which </a:t>
            </a:r>
            <a:br>
              <a:rPr lang="en-US" dirty="0"/>
            </a:br>
            <a:r>
              <a:rPr lang="en-US" dirty="0"/>
              <a:t>seem to irritate skin</a:t>
            </a:r>
          </a:p>
          <a:p>
            <a:r>
              <a:rPr lang="en-US" dirty="0"/>
              <a:t>Can be treated by </a:t>
            </a:r>
            <a:br>
              <a:rPr lang="en-US" dirty="0"/>
            </a:br>
            <a:r>
              <a:rPr lang="en-US" dirty="0"/>
              <a:t>replenishing the skin </a:t>
            </a:r>
            <a:br>
              <a:rPr lang="en-US" dirty="0"/>
            </a:br>
            <a:r>
              <a:rPr lang="en-US" dirty="0"/>
              <a:t>with moisturizers and </a:t>
            </a:r>
            <a:br>
              <a:rPr lang="en-US" dirty="0"/>
            </a:br>
            <a:r>
              <a:rPr lang="en-US" dirty="0"/>
              <a:t>suppressing the </a:t>
            </a:r>
            <a:br>
              <a:rPr lang="en-US" dirty="0"/>
            </a:br>
            <a:r>
              <a:rPr lang="en-US" dirty="0"/>
              <a:t>itching with topical </a:t>
            </a:r>
            <a:br>
              <a:rPr lang="en-US" dirty="0"/>
            </a:br>
            <a:r>
              <a:rPr lang="en-US" dirty="0"/>
              <a:t>ointments and oral </a:t>
            </a:r>
            <a:br>
              <a:rPr lang="en-US" dirty="0"/>
            </a:br>
            <a:r>
              <a:rPr lang="en-US" dirty="0"/>
              <a:t>antihistamines </a:t>
            </a:r>
          </a:p>
        </p:txBody>
      </p:sp>
      <p:pic>
        <p:nvPicPr>
          <p:cNvPr id="5" name="Picture 4" descr="An image of a graphic of how allergens irritate the skin and cause eczem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194" y="1299411"/>
            <a:ext cx="2915793" cy="492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00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itchy swellings occurring anywhere on the body</a:t>
            </a:r>
          </a:p>
          <a:p>
            <a:r>
              <a:rPr lang="en-US" dirty="0"/>
              <a:t>Can be treated by the use of antihistamines</a:t>
            </a:r>
          </a:p>
        </p:txBody>
      </p:sp>
      <p:pic>
        <p:nvPicPr>
          <p:cNvPr id="5" name="Picture 4" descr="An image of an example of hives on someone's skin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295" y="3193195"/>
            <a:ext cx="4130564" cy="27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242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Anaphylactic Shock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life-threatening allergic reaction which can affect numerous organs at one time</a:t>
            </a:r>
          </a:p>
          <a:p>
            <a:r>
              <a:rPr lang="en-US" dirty="0"/>
              <a:t>Usually occurs when </a:t>
            </a:r>
            <a:br>
              <a:rPr lang="en-US" dirty="0"/>
            </a:br>
            <a:r>
              <a:rPr lang="en-US" dirty="0"/>
              <a:t>the allergen is eaten </a:t>
            </a:r>
            <a:br>
              <a:rPr lang="en-US" dirty="0"/>
            </a:br>
            <a:r>
              <a:rPr lang="en-US" dirty="0"/>
              <a:t>(e.g., peanuts) or </a:t>
            </a:r>
            <a:br>
              <a:rPr lang="en-US" dirty="0"/>
            </a:br>
            <a:r>
              <a:rPr lang="en-US" dirty="0"/>
              <a:t>injected (e.g., bee </a:t>
            </a:r>
            <a:br>
              <a:rPr lang="en-US" dirty="0"/>
            </a:br>
            <a:r>
              <a:rPr lang="en-US" dirty="0"/>
              <a:t>sting)</a:t>
            </a:r>
          </a:p>
        </p:txBody>
      </p:sp>
      <p:pic>
        <p:nvPicPr>
          <p:cNvPr id="5" name="Picture 4" descr="An image of a young girl using an epinephrine injection on her thigh. 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923" y="2619375"/>
            <a:ext cx="2983039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17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Anaphylactic Shock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treated by immediately injecting epinephrine into the thigh and rubbing the site to improve drug absorption</a:t>
            </a:r>
          </a:p>
          <a:p>
            <a:r>
              <a:rPr lang="en-US" dirty="0"/>
              <a:t>Requires calling 911 or other emergency service when suspected</a:t>
            </a:r>
          </a:p>
        </p:txBody>
      </p:sp>
      <p:pic>
        <p:nvPicPr>
          <p:cNvPr id="5" name="Picture 4" descr="An image of an example of an epinephrine pen and needle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635" y="4019769"/>
            <a:ext cx="3590364" cy="2398363"/>
          </a:xfrm>
          <a:prstGeom prst="rect">
            <a:avLst/>
          </a:prstGeom>
        </p:spPr>
      </p:pic>
      <p:pic>
        <p:nvPicPr>
          <p:cNvPr id="9" name="Picture 2" descr="Links to Main Menu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795" y="6172102"/>
            <a:ext cx="917466" cy="6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0750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B2F3-02C4-4B57-9B95-32016C8053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76250"/>
            <a:ext cx="9144000" cy="4762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Aid Basics – Emergency Responses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Choking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identified by any </a:t>
            </a:r>
            <a:br>
              <a:rPr lang="en-US" dirty="0"/>
            </a:br>
            <a:r>
              <a:rPr lang="en-US" dirty="0"/>
              <a:t>of the following </a:t>
            </a:r>
            <a:br>
              <a:rPr lang="en-US" dirty="0"/>
            </a:br>
            <a:r>
              <a:rPr lang="en-US" dirty="0"/>
              <a:t>signs:</a:t>
            </a:r>
          </a:p>
          <a:p>
            <a:pPr lvl="1"/>
            <a:r>
              <a:rPr lang="en-US" dirty="0"/>
              <a:t>eyes bulging</a:t>
            </a:r>
          </a:p>
          <a:p>
            <a:pPr lvl="1"/>
            <a:r>
              <a:rPr lang="en-US" dirty="0"/>
              <a:t>color of face turning </a:t>
            </a:r>
            <a:br>
              <a:rPr lang="en-US" dirty="0"/>
            </a:br>
            <a:r>
              <a:rPr lang="en-US" dirty="0"/>
              <a:t>bluish-purple from lack of oxygen</a:t>
            </a:r>
          </a:p>
          <a:p>
            <a:pPr lvl="1"/>
            <a:r>
              <a:rPr lang="en-US" dirty="0"/>
              <a:t>person starting to wheeze or gasp </a:t>
            </a:r>
            <a:br>
              <a:rPr lang="en-US" dirty="0"/>
            </a:br>
            <a:r>
              <a:rPr lang="en-US" dirty="0"/>
              <a:t>for air</a:t>
            </a:r>
          </a:p>
          <a:p>
            <a:pPr lvl="1"/>
            <a:r>
              <a:rPr lang="en-US" dirty="0"/>
              <a:t>person grabbing for or pointing to his/her throat</a:t>
            </a:r>
          </a:p>
        </p:txBody>
      </p:sp>
      <p:pic>
        <p:nvPicPr>
          <p:cNvPr id="3" name="Picture 2" descr="An image of an elderly man gripping his throat has he chokes. 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3" r="4199"/>
          <a:stretch/>
        </p:blipFill>
        <p:spPr>
          <a:xfrm>
            <a:off x="5641616" y="1436893"/>
            <a:ext cx="2467669" cy="2149308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Choking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checking to see if the person is able to talk or cough</a:t>
            </a:r>
          </a:p>
          <a:p>
            <a:pPr lvl="1"/>
            <a:r>
              <a:rPr lang="en-US" dirty="0"/>
              <a:t>if so, the Heimlich maneuver is not necessary, just give the person air and allow them to recover</a:t>
            </a:r>
          </a:p>
          <a:p>
            <a:pPr lvl="1"/>
            <a:r>
              <a:rPr lang="en-US" dirty="0"/>
              <a:t>if not, the Heimlich maneuver is necessary</a:t>
            </a:r>
          </a:p>
        </p:txBody>
      </p:sp>
    </p:spTree>
    <p:extLst>
      <p:ext uri="{BB962C8B-B14F-4D97-AF65-F5344CB8AC3E}">
        <p14:creationId xmlns:p14="http://schemas.microsoft.com/office/powerpoint/2010/main" val="13631617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Heimlich Maneuver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used when objects (like food) have been lodged in the trachea or the tube used to breathe</a:t>
            </a:r>
          </a:p>
          <a:p>
            <a:r>
              <a:rPr lang="en-US" dirty="0"/>
              <a:t>Forces pressure quickly up through the trachea to dislodge object</a:t>
            </a:r>
          </a:p>
        </p:txBody>
      </p:sp>
      <p:pic>
        <p:nvPicPr>
          <p:cNvPr id="3" name="Picture 2" descr="An image of a diagram depicting the process of food becoming lodged in the trachea. &#10;&#10;Labels include: food, pharynx, trachea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306" y="4147438"/>
            <a:ext cx="4389387" cy="239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42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the Heimlich Maneuver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Stand behind the victim, wrap your arms around his or her waist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fist and place it slightly above the person’s navel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Grab fist with other hand and press hard into the abdomen with an upward thrust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procedure until object comes loose from the airway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person becomes unconscious, perform CPR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Heimlich Maneuver</a:t>
            </a:r>
          </a:p>
        </p:txBody>
      </p:sp>
      <p:pic>
        <p:nvPicPr>
          <p:cNvPr id="3" name="Picture 2" descr="An image of a woman receiving the Heimlich maneuver due to food becoming lodged in her trachea. 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399" y="1395659"/>
            <a:ext cx="3797201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5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Aid Kits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include:</a:t>
            </a:r>
          </a:p>
          <a:p>
            <a:pPr lvl="1"/>
            <a:r>
              <a:rPr lang="en-US" dirty="0"/>
              <a:t>medical tools</a:t>
            </a:r>
          </a:p>
          <a:p>
            <a:pPr lvl="2"/>
            <a:r>
              <a:rPr lang="en-US" dirty="0"/>
              <a:t>hydrogen peroxide</a:t>
            </a:r>
          </a:p>
          <a:p>
            <a:pPr lvl="2"/>
            <a:r>
              <a:rPr lang="en-US" dirty="0"/>
              <a:t>accurate measuring device </a:t>
            </a:r>
            <a:br>
              <a:rPr lang="en-US" dirty="0"/>
            </a:br>
            <a:r>
              <a:rPr lang="en-US" dirty="0"/>
              <a:t>for liquid medicines</a:t>
            </a:r>
          </a:p>
          <a:p>
            <a:pPr lvl="2"/>
            <a:r>
              <a:rPr lang="en-US" dirty="0"/>
              <a:t>thermometer (oral, rectal, </a:t>
            </a:r>
            <a:br>
              <a:rPr lang="en-US" dirty="0"/>
            </a:br>
            <a:r>
              <a:rPr lang="en-US" dirty="0"/>
              <a:t>electronic ear, or forehead </a:t>
            </a:r>
            <a:br>
              <a:rPr lang="en-US" dirty="0"/>
            </a:br>
            <a:r>
              <a:rPr lang="en-US" dirty="0"/>
              <a:t>thermometers)</a:t>
            </a:r>
          </a:p>
          <a:p>
            <a:pPr lvl="2"/>
            <a:r>
              <a:rPr lang="en-US" dirty="0"/>
              <a:t>petroleum jelly</a:t>
            </a:r>
          </a:p>
        </p:txBody>
      </p:sp>
      <p:pic>
        <p:nvPicPr>
          <p:cNvPr id="5" name="Picture 4" descr="An image of a bottle of hydrogen peroxide topical solution.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522" y="1569853"/>
            <a:ext cx="1885581" cy="371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782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Problems</a:t>
            </a:r>
          </a:p>
        </p:txBody>
      </p:sp>
      <p:sp>
        <p:nvSpPr>
          <p:cNvPr id="7475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identified through the </a:t>
            </a:r>
            <a:br>
              <a:rPr lang="en-US" dirty="0"/>
            </a:br>
            <a:r>
              <a:rPr lang="en-US" dirty="0"/>
              <a:t>following signs and </a:t>
            </a:r>
            <a:br>
              <a:rPr lang="en-US" dirty="0"/>
            </a:br>
            <a:r>
              <a:rPr lang="en-US" dirty="0"/>
              <a:t>symptoms:</a:t>
            </a:r>
          </a:p>
          <a:p>
            <a:pPr lvl="1"/>
            <a:r>
              <a:rPr lang="en-US" dirty="0"/>
              <a:t>feelings of heart burn</a:t>
            </a:r>
          </a:p>
          <a:p>
            <a:pPr lvl="1"/>
            <a:r>
              <a:rPr lang="en-US" dirty="0"/>
              <a:t>chest pain</a:t>
            </a:r>
          </a:p>
          <a:p>
            <a:pPr lvl="1"/>
            <a:r>
              <a:rPr lang="en-US" dirty="0"/>
              <a:t>shortness of breath</a:t>
            </a:r>
          </a:p>
          <a:p>
            <a:pPr lvl="1"/>
            <a:r>
              <a:rPr lang="en-US" dirty="0"/>
              <a:t>numbness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383" y="5817756"/>
            <a:ext cx="8255234" cy="72988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or someone around you is experiencing any of these signs or symptoms of heart problems, seek medical attention immediately.</a:t>
            </a:r>
          </a:p>
        </p:txBody>
      </p:sp>
      <p:pic>
        <p:nvPicPr>
          <p:cNvPr id="2" name="Picture 1" descr="An image of an man holding his hand to his chest as he experiences chest pain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87" y="1415203"/>
            <a:ext cx="2693893" cy="4027593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Heart Problems</a:t>
            </a:r>
          </a:p>
        </p:txBody>
      </p:sp>
      <p:sp>
        <p:nvSpPr>
          <p:cNvPr id="7475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seeking medical attention immediately</a:t>
            </a:r>
          </a:p>
          <a:p>
            <a:r>
              <a:rPr lang="en-US" dirty="0"/>
              <a:t>Involves determining whether or not the victim is unconscious </a:t>
            </a:r>
          </a:p>
          <a:p>
            <a:pPr lvl="1"/>
            <a:r>
              <a:rPr lang="en-US" dirty="0"/>
              <a:t>if conscious, help the victim get medical attention, take prescribed heart medications and give them 300 mg of aspirin to chew and swallow</a:t>
            </a:r>
          </a:p>
          <a:p>
            <a:pPr lvl="1"/>
            <a:r>
              <a:rPr lang="en-US" dirty="0"/>
              <a:t>if unconscious, check if the victim is breathing or has a pulse; if neither are present, begin CPR until medical teams have arrived</a:t>
            </a:r>
          </a:p>
        </p:txBody>
      </p:sp>
    </p:spTree>
    <p:extLst>
      <p:ext uri="{BB962C8B-B14F-4D97-AF65-F5344CB8AC3E}">
        <p14:creationId xmlns:p14="http://schemas.microsoft.com/office/powerpoint/2010/main" val="40887764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Cardiopulmonary Resuscitation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commonly referred to as CPR</a:t>
            </a:r>
          </a:p>
          <a:p>
            <a:r>
              <a:rPr lang="en-US" dirty="0"/>
              <a:t>Is a combination of mouth-to-mouth rescue breathing and chest compressions</a:t>
            </a:r>
          </a:p>
          <a:p>
            <a:r>
              <a:rPr lang="en-US" dirty="0"/>
              <a:t>Was put in practice in 1960 after several doctors discovered the benefit of chest compressions to artificially stimulate heart and generate a small amount of circulation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CPR </a:t>
            </a:r>
          </a:p>
        </p:txBody>
      </p:sp>
      <p:sp>
        <p:nvSpPr>
          <p:cNvPr id="7578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Check the victim by patting </a:t>
            </a:r>
            <a:br>
              <a:rPr lang="en-US" dirty="0"/>
            </a:br>
            <a:r>
              <a:rPr lang="en-US" dirty="0"/>
              <a:t>and calling name</a:t>
            </a:r>
          </a:p>
          <a:p>
            <a:pPr lvl="1"/>
            <a:r>
              <a:rPr lang="en-US" dirty="0"/>
              <a:t>if there is no response, call </a:t>
            </a:r>
            <a:br>
              <a:rPr lang="en-US" dirty="0"/>
            </a:br>
            <a:r>
              <a:rPr lang="en-US" dirty="0"/>
              <a:t>911 and return to victim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Lay the unconscious </a:t>
            </a:r>
            <a:br>
              <a:rPr lang="en-US" dirty="0"/>
            </a:br>
            <a:r>
              <a:rPr lang="en-US" dirty="0"/>
              <a:t>person flat on his or her </a:t>
            </a:r>
            <a:br>
              <a:rPr lang="en-US" dirty="0"/>
            </a:br>
            <a:r>
              <a:rPr lang="en-US" dirty="0"/>
              <a:t>back on a firm surface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Tilt head back and lift </a:t>
            </a:r>
            <a:br>
              <a:rPr lang="en-US" dirty="0"/>
            </a:br>
            <a:r>
              <a:rPr lang="en-US" dirty="0"/>
              <a:t>the person’s chin forward </a:t>
            </a:r>
            <a:br>
              <a:rPr lang="en-US" dirty="0"/>
            </a:br>
            <a:r>
              <a:rPr lang="en-US" dirty="0"/>
              <a:t>to open the airway</a:t>
            </a:r>
          </a:p>
        </p:txBody>
      </p:sp>
      <p:pic>
        <p:nvPicPr>
          <p:cNvPr id="2" name="Picture 1" descr="An image of an elderly man giving CPR to a young unconscious ma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456" y="1464631"/>
            <a:ext cx="2045466" cy="306207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CPR </a:t>
            </a:r>
          </a:p>
        </p:txBody>
      </p:sp>
      <p:sp>
        <p:nvSpPr>
          <p:cNvPr id="7578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Check for breathing and a pulse</a:t>
            </a:r>
          </a:p>
          <a:p>
            <a:pPr lvl="1"/>
            <a:r>
              <a:rPr lang="en-US" dirty="0"/>
              <a:t>check for pulse by pressing first two fingers under victim’s jawbone on side of neck near the jugular vein</a:t>
            </a:r>
          </a:p>
          <a:p>
            <a:pPr lvl="1"/>
            <a:r>
              <a:rPr lang="en-US" dirty="0"/>
              <a:t>listen for breathing sounds close to the mouth while feeling for air motion on your cheek and looking for chest motion</a:t>
            </a:r>
          </a:p>
          <a:p>
            <a:pPr lvl="1"/>
            <a:r>
              <a:rPr lang="en-US" dirty="0"/>
              <a:t>check every four cycles of 15 chest compressions for breathing and a pulse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0018" y="5606719"/>
            <a:ext cx="8229599" cy="9376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person is breathing, but there is no pulse, CPR is required. If person has pulse, but is not breathing, perform mouth-to-mouth breathing only, without compressions.</a:t>
            </a:r>
          </a:p>
        </p:txBody>
      </p:sp>
    </p:spTree>
    <p:extLst>
      <p:ext uri="{BB962C8B-B14F-4D97-AF65-F5344CB8AC3E}">
        <p14:creationId xmlns:p14="http://schemas.microsoft.com/office/powerpoint/2010/main" val="24904650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CPR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/>
              <a:t>If person is not breathing, pinch nose closed, place your mouth firmly over victim’s mouth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Breathe gently into mouth twice, each breath should last two seconds and make sure to take a full breath each time</a:t>
            </a:r>
          </a:p>
        </p:txBody>
      </p:sp>
      <p:pic>
        <p:nvPicPr>
          <p:cNvPr id="2" name="Picture 1" descr="An image of a group of people practicing CPR on a mannequin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276" y="4403714"/>
            <a:ext cx="3281082" cy="2191762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CPR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US" dirty="0"/>
              <a:t>Check again for pulse</a:t>
            </a:r>
            <a:br>
              <a:rPr lang="en-US" dirty="0"/>
            </a:br>
            <a:r>
              <a:rPr lang="en-US" dirty="0"/>
              <a:t>and breath signs; </a:t>
            </a:r>
            <a:br>
              <a:rPr lang="en-US" dirty="0"/>
            </a:br>
            <a:r>
              <a:rPr lang="en-US" dirty="0"/>
              <a:t>if pulse is still not </a:t>
            </a:r>
            <a:br>
              <a:rPr lang="en-US" dirty="0"/>
            </a:br>
            <a:r>
              <a:rPr lang="en-US" dirty="0"/>
              <a:t>present begin chest </a:t>
            </a:r>
            <a:br>
              <a:rPr lang="en-US" dirty="0"/>
            </a:br>
            <a:r>
              <a:rPr lang="en-US" dirty="0"/>
              <a:t>compressions</a:t>
            </a:r>
          </a:p>
          <a:p>
            <a:pPr lvl="1"/>
            <a:r>
              <a:rPr lang="en-US" dirty="0"/>
              <a:t>place palm of hand in middle of chest, press down 1 1/2 to 2 inches</a:t>
            </a:r>
          </a:p>
          <a:p>
            <a:pPr lvl="1"/>
            <a:r>
              <a:rPr lang="en-US" dirty="0"/>
              <a:t>repeat this motion quickly 30 times (at 100 beats per minute or the beat of the chorus “Stayin’ Alive”); it is a good idea to count out loud to yourself</a:t>
            </a:r>
          </a:p>
        </p:txBody>
      </p:sp>
      <p:pic>
        <p:nvPicPr>
          <p:cNvPr id="2" name="Picture 1" descr="An image of a young woman giving CPR to an unconscious man in the middle of a sidewalk. 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548" y="1449479"/>
            <a:ext cx="3119186" cy="208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CPR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/>
              <a:t>Give two more breaths </a:t>
            </a:r>
            <a:br>
              <a:rPr lang="en-US" dirty="0"/>
            </a:br>
            <a:r>
              <a:rPr lang="en-US" dirty="0"/>
              <a:t>after the first set of </a:t>
            </a:r>
            <a:br>
              <a:rPr lang="en-US" dirty="0"/>
            </a:br>
            <a:r>
              <a:rPr lang="en-US" dirty="0"/>
              <a:t>compressions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dirty="0"/>
              <a:t>Continue this cycle of </a:t>
            </a:r>
            <a:br>
              <a:rPr lang="en-US" dirty="0"/>
            </a:br>
            <a:r>
              <a:rPr lang="en-US" dirty="0"/>
              <a:t>30 compressions and </a:t>
            </a:r>
            <a:br>
              <a:rPr lang="en-US" dirty="0"/>
            </a:br>
            <a:r>
              <a:rPr lang="en-US" dirty="0"/>
              <a:t>two breaths until help </a:t>
            </a:r>
            <a:br>
              <a:rPr lang="en-US" dirty="0"/>
            </a:br>
            <a:r>
              <a:rPr lang="en-US" dirty="0"/>
              <a:t>arrives</a:t>
            </a:r>
          </a:p>
        </p:txBody>
      </p:sp>
      <p:pic>
        <p:nvPicPr>
          <p:cNvPr id="2" name="Picture 1" descr="An image of hands compressing on a person's chest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715" y="1399086"/>
            <a:ext cx="2543324" cy="36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629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Hands-Only™ CPR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only the compression, not the mouth-to-mouth portion of CPR</a:t>
            </a:r>
          </a:p>
          <a:p>
            <a:r>
              <a:rPr lang="en-US" dirty="0"/>
              <a:t>Is more effective immediately after a victim collapses</a:t>
            </a:r>
          </a:p>
          <a:p>
            <a:pPr lvl="1"/>
            <a:r>
              <a:rPr lang="en-US" dirty="0"/>
              <a:t>the victim still has oxygen in blood and it is better to start the heart first</a:t>
            </a:r>
          </a:p>
          <a:p>
            <a:r>
              <a:rPr lang="en-US" dirty="0"/>
              <a:t>Is not suitable for victims such as:</a:t>
            </a:r>
          </a:p>
          <a:p>
            <a:pPr lvl="1"/>
            <a:r>
              <a:rPr lang="en-US" dirty="0"/>
              <a:t>children</a:t>
            </a:r>
          </a:p>
          <a:p>
            <a:pPr lvl="1"/>
            <a:r>
              <a:rPr lang="en-US" dirty="0"/>
              <a:t>anyone found unconscious</a:t>
            </a:r>
          </a:p>
          <a:p>
            <a:pPr lvl="1"/>
            <a:r>
              <a:rPr lang="en-US" dirty="0"/>
              <a:t>victims of drowning or problems with breathing  </a:t>
            </a:r>
          </a:p>
        </p:txBody>
      </p:sp>
    </p:spTree>
    <p:extLst>
      <p:ext uri="{BB962C8B-B14F-4D97-AF65-F5344CB8AC3E}">
        <p14:creationId xmlns:p14="http://schemas.microsoft.com/office/powerpoint/2010/main" val="13444585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Automated External Defibrillators</a:t>
            </a:r>
          </a:p>
        </p:txBody>
      </p:sp>
      <p:sp>
        <p:nvSpPr>
          <p:cNvPr id="778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about the size of a laptop computer and monitor a victim’s heart rhythms when small nodes are attached to the chest</a:t>
            </a:r>
          </a:p>
          <a:p>
            <a:r>
              <a:rPr lang="en-US" dirty="0"/>
              <a:t>Will inform the rescuer if an electric shock is necessary </a:t>
            </a:r>
            <a:br>
              <a:rPr lang="en-US" dirty="0"/>
            </a:br>
            <a:r>
              <a:rPr lang="en-US" dirty="0"/>
              <a:t>and walk him or her </a:t>
            </a:r>
            <a:br>
              <a:rPr lang="en-US" dirty="0"/>
            </a:br>
            <a:r>
              <a:rPr lang="en-US" dirty="0"/>
              <a:t>through the steps of </a:t>
            </a:r>
            <a:br>
              <a:rPr lang="en-US" dirty="0"/>
            </a:br>
            <a:r>
              <a:rPr lang="en-US" dirty="0"/>
              <a:t>delivering the shock</a:t>
            </a:r>
          </a:p>
        </p:txBody>
      </p:sp>
      <p:pic>
        <p:nvPicPr>
          <p:cNvPr id="77827" name="Picture 8" descr="An image of an Automated External Defibrillator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755" y="3429000"/>
            <a:ext cx="3349256" cy="221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accidental</a:t>
            </a:r>
          </a:p>
          <a:p>
            <a:pPr lvl="2"/>
            <a:r>
              <a:rPr lang="en-US" dirty="0"/>
              <a:t>happens without cause</a:t>
            </a:r>
          </a:p>
          <a:p>
            <a:pPr lvl="1"/>
            <a:r>
              <a:rPr lang="en-US" dirty="0"/>
              <a:t>deliberate</a:t>
            </a:r>
          </a:p>
          <a:p>
            <a:pPr lvl="2"/>
            <a:r>
              <a:rPr lang="en-US" dirty="0"/>
              <a:t>happens with cause</a:t>
            </a:r>
          </a:p>
        </p:txBody>
      </p:sp>
      <p:pic>
        <p:nvPicPr>
          <p:cNvPr id="4" name="Picture 3" descr="An image of a young girl who fell off of her bike inspecting her injured kne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836" y="3560432"/>
            <a:ext cx="4591224" cy="3066938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Sudden Illnesses</a:t>
            </a:r>
          </a:p>
        </p:txBody>
      </p:sp>
      <p:sp>
        <p:nvSpPr>
          <p:cNvPr id="798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strokes</a:t>
            </a:r>
          </a:p>
          <a:p>
            <a:pPr lvl="1"/>
            <a:r>
              <a:rPr lang="en-US" dirty="0"/>
              <a:t>seizures</a:t>
            </a:r>
          </a:p>
          <a:p>
            <a:pPr lvl="1"/>
            <a:r>
              <a:rPr lang="en-US" dirty="0"/>
              <a:t>diabetic emergencies</a:t>
            </a:r>
          </a:p>
          <a:p>
            <a:pPr lvl="1"/>
            <a:r>
              <a:rPr lang="en-US" dirty="0"/>
              <a:t>allergic reactions</a:t>
            </a:r>
          </a:p>
          <a:p>
            <a:pPr lvl="1"/>
            <a:r>
              <a:rPr lang="en-US" dirty="0"/>
              <a:t>poisonings</a:t>
            </a:r>
          </a:p>
          <a:p>
            <a:r>
              <a:rPr lang="en-US" dirty="0"/>
              <a:t>Often occur unexpectedly</a:t>
            </a:r>
          </a:p>
          <a:p>
            <a:r>
              <a:rPr lang="en-US" dirty="0"/>
              <a:t>Require calling 911 and seeking help immediately</a:t>
            </a:r>
          </a:p>
        </p:txBody>
      </p:sp>
      <p:pic>
        <p:nvPicPr>
          <p:cNvPr id="2" name="Picture 1" descr="An image of a large, red phone with 911 logo.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640" y="1388638"/>
            <a:ext cx="3019567" cy="2331104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Tips for Responding to Emergencies</a:t>
            </a:r>
          </a:p>
        </p:txBody>
      </p:sp>
      <p:sp>
        <p:nvSpPr>
          <p:cNvPr id="8294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prepared </a:t>
            </a:r>
          </a:p>
          <a:p>
            <a:pPr lvl="1"/>
            <a:r>
              <a:rPr lang="en-US" dirty="0"/>
              <a:t>accidents can happen </a:t>
            </a:r>
            <a:br>
              <a:rPr lang="en-US" dirty="0"/>
            </a:br>
            <a:r>
              <a:rPr lang="en-US" dirty="0"/>
              <a:t>anywhere and at any </a:t>
            </a:r>
            <a:br>
              <a:rPr lang="en-US" dirty="0"/>
            </a:br>
            <a:r>
              <a:rPr lang="en-US" dirty="0"/>
              <a:t>time</a:t>
            </a:r>
          </a:p>
          <a:p>
            <a:pPr lvl="1"/>
            <a:r>
              <a:rPr lang="en-US" dirty="0"/>
              <a:t>a quick response to </a:t>
            </a:r>
            <a:br>
              <a:rPr lang="en-US" dirty="0"/>
            </a:br>
            <a:r>
              <a:rPr lang="en-US" dirty="0"/>
              <a:t>an accident can give </a:t>
            </a:r>
            <a:br>
              <a:rPr lang="en-US" dirty="0"/>
            </a:br>
            <a:r>
              <a:rPr lang="en-US" dirty="0"/>
              <a:t>the victim a better </a:t>
            </a:r>
            <a:br>
              <a:rPr lang="en-US" dirty="0"/>
            </a:br>
            <a:r>
              <a:rPr lang="en-US" dirty="0"/>
              <a:t>chance at recovery</a:t>
            </a:r>
          </a:p>
        </p:txBody>
      </p:sp>
      <p:pic>
        <p:nvPicPr>
          <p:cNvPr id="2" name="Picture 1" descr="An image of a young couple with a toddler outdoors playing. 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5"/>
          <a:stretch/>
        </p:blipFill>
        <p:spPr>
          <a:xfrm>
            <a:off x="5284644" y="1417470"/>
            <a:ext cx="2897616" cy="3686176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Tips for Responding to Emergencies</a:t>
            </a:r>
          </a:p>
        </p:txBody>
      </p:sp>
      <p:sp>
        <p:nvSpPr>
          <p:cNvPr id="8294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Stay calm and be sure to assess the situation</a:t>
            </a:r>
          </a:p>
          <a:p>
            <a:pPr lvl="1"/>
            <a:r>
              <a:rPr lang="en-US" dirty="0"/>
              <a:t>do not get flustered or distracted</a:t>
            </a:r>
          </a:p>
          <a:p>
            <a:r>
              <a:rPr lang="en-US" dirty="0"/>
              <a:t>Follow the first aid steps and call for help</a:t>
            </a:r>
          </a:p>
          <a:p>
            <a:pPr lvl="1"/>
            <a:r>
              <a:rPr lang="en-US" dirty="0"/>
              <a:t>even if the accident is not serious, or the hurt person does not need medical attention, it is always best to play it safe</a:t>
            </a:r>
          </a:p>
        </p:txBody>
      </p:sp>
    </p:spTree>
    <p:extLst>
      <p:ext uri="{BB962C8B-B14F-4D97-AF65-F5344CB8AC3E}">
        <p14:creationId xmlns:p14="http://schemas.microsoft.com/office/powerpoint/2010/main" val="41023730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www.kidshealth.org from the Nemours Foundation</a:t>
            </a:r>
          </a:p>
          <a:p>
            <a:r>
              <a:rPr lang="en-US" sz="2000" dirty="0"/>
              <a:t>http://survival.anomalies.net/emergenc.html Red Cross Emergency Handbook</a:t>
            </a:r>
          </a:p>
          <a:p>
            <a:r>
              <a:rPr lang="en-US" sz="2000" dirty="0"/>
              <a:t>www.aapcc.org American Association of Poison Control Centers</a:t>
            </a:r>
          </a:p>
          <a:p>
            <a:r>
              <a:rPr lang="en-US" sz="2000" dirty="0"/>
              <a:t>http://dets.washington.edu/learncpr Learn CPR website from the University of Washington School of Medicine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4F6D3-021C-4FF1-83CF-72A08801F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en-US" sz="2000" b="1" dirty="0"/>
              <a:t>Production Coordinators</a:t>
            </a:r>
          </a:p>
          <a:p>
            <a:pPr marL="0" indent="0">
              <a:buNone/>
            </a:pPr>
            <a:r>
              <a:rPr lang="en-US" sz="2000" dirty="0"/>
              <a:t>Whitney Orth</a:t>
            </a:r>
          </a:p>
          <a:p>
            <a:pPr marL="0" indent="0">
              <a:buNone/>
            </a:pPr>
            <a:r>
              <a:rPr lang="en-US" sz="2000" dirty="0"/>
              <a:t>Megan O’Quinn</a:t>
            </a:r>
          </a:p>
          <a:p>
            <a:pPr marL="0" indent="0">
              <a:buNone/>
            </a:pPr>
            <a:r>
              <a:rPr lang="en-US" sz="2000" dirty="0"/>
              <a:t>Allison Lee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Graphic Designer</a:t>
            </a:r>
          </a:p>
          <a:p>
            <a:pPr marL="0" indent="0">
              <a:buNone/>
            </a:pPr>
            <a:r>
              <a:rPr lang="en-US" sz="2000" dirty="0"/>
              <a:t>Melody Rowell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Brand Manager</a:t>
            </a:r>
          </a:p>
          <a:p>
            <a:pPr marL="0" indent="0">
              <a:buNone/>
            </a:pPr>
            <a:r>
              <a:rPr lang="en-US" sz="2000" dirty="0"/>
              <a:t>Megan O’Quinn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V.P. of Brand Management</a:t>
            </a:r>
          </a:p>
          <a:p>
            <a:pPr marL="0" indent="0">
              <a:buNone/>
            </a:pPr>
            <a:r>
              <a:rPr lang="en-US" sz="2000" dirty="0"/>
              <a:t>Clayton Franklin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b="1" dirty="0"/>
              <a:t>Executive Producer</a:t>
            </a:r>
          </a:p>
          <a:p>
            <a:pPr marL="0" indent="0" algn="r">
              <a:buNone/>
            </a:pPr>
            <a:r>
              <a:rPr lang="en-US" sz="2000" dirty="0"/>
              <a:t>Gordon W. Davis, Ph.D.</a:t>
            </a:r>
          </a:p>
        </p:txBody>
      </p:sp>
      <p:sp>
        <p:nvSpPr>
          <p:cNvPr id="93189" name="Rectangle 6"/>
          <p:cNvSpPr>
            <a:spLocks noChangeArrowheads="1"/>
          </p:cNvSpPr>
          <p:nvPr/>
        </p:nvSpPr>
        <p:spPr bwMode="auto">
          <a:xfrm>
            <a:off x="3217332" y="6076339"/>
            <a:ext cx="27093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© MMXVI</a:t>
            </a:r>
          </a:p>
          <a:p>
            <a:pPr algn="ctr"/>
            <a:r>
              <a:rPr lang="en-US" sz="2000" dirty="0"/>
              <a:t>CEV Multimedia, Ltd.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PASSING_SCORE" val="100.000000"/>
  <p:tag name="ISPRING_ULTRA_SCORM_COURSE_ID" val="A53C1BCD-D04B-4E0D-982E-CD0E7068F56D"/>
  <p:tag name="ISPRING_FIRST_PUBLISH" val="1"/>
  <p:tag name="ISPRING_PRESENTER_PHOTO_0" val="png|iVBORw0KGgoAAAANSUhEUgAAAH4AAAA3CAYAAADKdP4sAAAAAXNSR0IArs4c6QAAAARnQU1BAACx&#10;jwv8YQUAAAAJcEhZcwAADsQAAA7EAZUrDhsAAB1NSURBVHhe7XwJVFRXtnZFqSoH1OCQqNFEbefZ&#10;gCII3Lq3oMABWw1EIwIK1MBQzMhMMckoIihQVRRFMVPMsyAqTpk7wXSS7nS/9dJ5/fdbr7vfn/5X&#10;p/O60yvp7H+fy5VGLRAQfJ3hW+tb995zzt733L332eecqlvFGy9UH7kLUlspv4xeJv5cN51/4Zak&#10;Lr1TFM1V/4jvK9I6KLuCN1zgwh1nyLspgZL3D0J6JxPKVU8Myqr5/ED9NoGs1NVMXioXSEuT+DLt&#10;Bb5MrRZI1eUCmbrcTKbR8qWay8gcgUybYCZV+wvkWjezoNJ9Qv+yNTyZZg6nzSSwvTW2cxRKNdNH&#10;f6RCy7A3DLy0SBCgPyCUFptuO5JBFY5mPmorVm6KYOZbuIfoNXm/YWLf0CazpBqKE3s8UjpFccTh&#10;qe0iSOuk4Vw3A6o+aitXPTaUBUKhQs/wFWUZfEXpLb6s9A94BEFQJQiCa0AQUgt8PJpmLbYhxHbK&#10;KuAHlANfpvkaA+V3fLn2Dl+uK0ae5gcYtuCdnhm6IY/Hl2t+xQ+tB36gYRpZAYKwRjCTlsh5AZfN&#10;sT9fCkLqQIB1Y1JZDXyF7luBvGQd190ngkCm2SjwL2PtY/J+IxnZAnxpSRon+ngkt9FXsq87QUo7&#10;DZm9YkhpE32qGqDMuGqTEPhp1/MV+mx8yH8nRuITB6Oz+dhJNBJx4MRJ5OSlqEM/pIsEBAkQUhZY&#10;+QuhTKtk7y3T3mOdIyP3mS5qQICBKJBrPuepBsz4floP4vihvppqf59Yj7bAgKlnDfWEwCxZy9p2&#10;zPtiXQBrjz/wvMtncaJjI6bLzkLVJvom744L5A5IoOi9Q8TxzVz1o/DKewGdq8a08pUwtA6EgeUg&#10;lGuml5hBhBGN5AF7SRewbBBTn+m2U80wzCx+6gxyX4FUc0+gxExGgmIskv4GYPD6aXcSuckCs8Zm&#10;gb/+H0SfyfuMoJAEh1Ttx4k+HqktjptSO+me5HZRRXI7nZd1TRKv6mBe5qofAI7I0+jo/56FxpgV&#10;oEOH4A0V2qfDEBz5Mk0j6cdshWZwbnAVzPEvnX4G6WGWv+7vvDMFS3DuthFiymX7YypIRpL0V6ru&#10;Zg03SQikxUZhaK1p/SOJthDK1B/weDA8HU4ZBArtpdlhdTBHaUCDaB810HgYcJ86jty1qbYPkxiA&#10;c/xc/9LBeWHVYB6km34GIiONgCm3mtwbDdw+O6wWZqPzZ6MdRmcpzA6uBFzI2hG5iYKvKN46K0D/&#10;7Wy0k2n994n3CakGssDjRMeH6AbHBWl9TqtVXdTOc70SOr6VEmHxA5EjlGsN5lGNaIgyMEdHmQeO&#10;g2w7HcwLqYB54bVgHlEPc9Fgc0MqYS4GD0tyHloD5uF1bD1pNy+0EsyVelb2AX1Yd9/xWDdoEVUL&#10;z4boH0uL0HJYGF4xaVogF0VUYd9wBPuWbscdx4uzA8u/NsdMMBefcSya4/NioNxmjThBCP1Kmohd&#10;TOn9J7Ws7WbJ1V2c2Pig6rCcE98s+nVKp/hrTO+Q9/p+SGwVGblqFpiuUs2jm4acoUTHP5bo7OBy&#10;mBeJjg6tBozY32BUGmfJS2P5Cs0JEplmQYX7CGfidgm3cUfNZFoFBlfmLIWuGdt/PCdQ93fziDqY&#10;F2WEeRE1GDwGVh9OLazjn1WWDS6NNcLzERVjMxKdho63CC772iJY/wRE+ci6f+Cisp/cX+invjgv&#10;quHR7PAIy2AuBuxMmdqFyI0bZ0p2YGb9lrW5Sb0c0c5zleXf4By/kZMcH+KaHfemXnGCpA4xJLbR&#10;kHFNAkkt9GtcNdk/7puPkW4RVmFyND1MC+TCKHQYjlpMU00zpTrJuFeZI+GnXS0IKHObFVB2EefY&#10;d+cF6b+ySOrGyC5lF3eLwwyDa1TNsCqmekyuSWwADJLf8dzyN/D8ClcTvU9CspNh+3ey2GJ2oP7z&#10;BeFVMD+4DKkfhWWwAO2BKfl9Vm6cwCzRsuBsAytvWi8h6o5pglk4BXNi40eckYlO73eGuGYGEtrE&#10;EN/CfB3dSq3iqnmYrt9ZEtsIi8PKkYYxuSQcj3EkMxg+nOlbSqaLqQMafXZ4jb9AoY4gly9EVQxu&#10;zWiHTar6Mbn1XCssCTP8htUxxcA5P3hhbBMsQtssJNPJKCT1FtENuMIveZUTHRs+xbvm48BZRKYa&#10;E/ruc1FUNTq//E88z0uLOMnxI9oo6kvpcYLYRhpUXU4Q00TjynAIM33U4ufQ6cvPVsOyqKoxuTyq&#10;EpYltsDcQH0Pz11lzqmYNqyOrRm0vtADlpnNY9I6rwteiKr8jMdzF3CiUwdKZTY/qOyTZXGNw9OK&#10;SWLdsjgcvUG6XxEZTnpUzFFoOpYmtIytkzCxlSwwJ/7patRdW5xC6T/Ft4ohpoGGtF4JCYAirpq3&#10;QKmrWJPaMZQ2Y8cgSamqFpin1A/yNqum3sAmsCGpftBJcw1EFzvHpFPJVcAgmR7HIwS+atdlCc3w&#10;YmwNrIyuHpUvoo1eSGrDlfdj9tnexZbPna2Dl2JrTeoZYhWsSmomo/7XPEsZn5McPyIaxaL4Dic4&#10;28hANDo+uUcCMfWUO1uJCpdFVny2Ka0F1ifWjclNKiOsiDMC71SBLSv7FLDzXNOgW/VdOFx6dUy6&#10;Vd2GtQm1n3Ji0wILpe76hvQOWBtfg6wdlRtSWsi081sc9aOueeYHarvXP0bX+oQ6WJPSBrPlJT/l&#10;xCaGiDo6OemKM0Qa0fHNYogyMn8/W0WtYCuPX1q/Jq7m2x3nmmFrasOo3JZqhB3ZnbAoWPcWK/eU&#10;YJPbNihvexe8a2+OSWnT62CV2fzF0rByzYsxVcU48ibEVUlNJRb+unDutqbhfXnnqgS0RVoTbE6u&#10;RxpNckuKETZm4gJVpjWtz6twz6rERtia1mhSfoj1sC2nG54LNwxwUhNHeC1zM65dAhH1DLBHI/0e&#10;V8WbiVuu7VkdsCenFayyWkblnuwW2JXXB3MU2gRO9KlAXNg9mDDwEYR3vQ0Rj2P3OxDe/zFEXEPi&#10;kZyPh6Rt9OufwYakunvcbUfFouCyMsuLV+Hlc02wawzuPt+Jab/mjzzL6AWc6DAWh+ivWOX3jqnD&#10;KrsVSBbmn75k8pPVxyLMKFkYWsN8EdngCBgAkNDtDOF1dAFXzcM9ovvegj6g8jvA/kL7qCTz6M7c&#10;buCdLnLlRJ8KjhuuDxo++R1ceueXUPD2L+HiW7+AfOSFNz+GvDceJCkjdaQNaUtkLr/7CRT97BMo&#10;Zvkr9rwIy4b0cbpQtmDwN+iI5lvcbUfH0fRlG1Ia/+JQ2AOYjUblvvNtsPfydZgXoE3hJIfgeclm&#10;WyaxdadJOUJbpH3JACyLMJRzUhNHSI3IObpVAmHodMJYHPGh1aLhOQP3iScZ9Q1wKb4CkqKeUXlQ&#10;0wcvZ3cA70S+NSf6VLAl2TgoUV8Hm5w2sMxohh2YHrekNLBbuA2J9Q+sQcg1Kd+S3MC2I+2JnCi/&#10;E1zwGY7gWsCjcgCkDXcgrOMtSLz6PmTd+ZANjpp//wM6q/3xjkcsVpbHi0tvg+OlLhAXjk4XTT9s&#10;Tmn4gmejeo4T5a2IqrjqrLtlsj0hg3TRXIVdGS1f8g5nL+fEJo6gKjorusMZQqoZCK8XA47+vwU0&#10;UEu5at6CoNJj+8tuwTH9NTiiuzoq3Stu4JapE3ju5y050aeDM8WDPJ9SwPkVWUQyzggWD/EMd2Q5&#10;op60J3JeD5GUYduZfiXs5/ALg/XwElk9K/XjcjzvJe9ZuCb6jCw6D2n74BAOClN0xbqDlW/gukif&#10;z8p5Xrazv4z2LLtmsj0hkXGtehOWhpcnsjKTRWAF81Z4kwSCqhiIaJaAsop+m6tiIZSXOh0x3MYF&#10;0i04VT0wKs/U3wYnHHm8ExedONGnAoFMPci+eGDi68knJV+qBjM/NczwLQGevBxm+paMz/EIi2Dd&#10;iQPld8EDbUNsd99+r1XegOMV14douA5e9Xdg7/mOv/FWBi7HRV+7Z9O7/6x/mNjeu/EtsM5u+y1v&#10;Rdhs7lYTR8Blaql/BfPXoBoxBFYyENnuTI45XPUQThZYulfchGBMff7Nr49KZdsbcKb1fTAPKj/L&#10;ST4VTMjxcu3Q2yuTYUQzCKSaCX3cOkuuefP52EbYmFQP9nntcAwzow8OkMDWNyAIqWi+CzKcVnyb&#10;yAg23MOp5isF2tLXeNsk5U13wbPpZyRDnORuMTkoDPThkEYJoPNZhuLI968SH+Sqh7Bd8dwrZf3/&#10;kzzwc4i+8u4DjEEmXH0PUm/cg9SBexBz7UNYE1v9QMaYbozb8fJS4ri/8v3UPTiSuybMwAo8arK4&#10;244PPmqbGYpy4PlgxsDpxgwzCJk2SCA44lxNtplkt5HU/x4Ed70H4V3vsGsLUwxFxt/8JVkUPrl9&#10;pQamIKTZGeQGBgKqxYCB8KWyzGUJVz2Mg+re9wre/xTO3fwAzt36AHLufsiuivNxlRzX9zM4gSmI&#10;bD0WhxpASN5K8S05wIlOO8bt+KF3+Kb1AxxTIC9QkHcNSR8wcIamDXbNUcSWLY+sZFfpJBMk9r/P&#10;2jbrzs8h5cYgJF17f5gZtz+EgM73YNaZy5P6Tv8B+OjoQf9aJ5CWMxBklIBUz9zlqh7ArvTGTO0n&#10;v4fKjz+Fio8+hWxc6XrifLU9tRHMA3TcIqmIfSjWwArd7+Z4pC/jxKcVE3T8ZzzZzyb+0eYTQCgv&#10;WSXw1/1NoNA90ifMJPAMyQbEfj7FsCS0HPZhEPg3vc5uP0vv/Ru7vSQDrOTj/wT7863sV9FPBP8i&#10;+5Vnypi/+5aLwacMHd/oDH5lDPs+2SM4nLs5qhcj7/o93P60wrxAdDa7+i3Cla/6oQfCazInKso+&#10;EvpeXstpmDZM2PHuDU/lO4SRIO/psW/lmurXCD5DsgGxK2aE5REVcKikF9JwCm3/7e8B7f8VT6xa&#10;w6mcPLw1zAlZrTOcLmXgjI4Bea0EMANIuOpHMFehbeYFVAPP85IJZz9EjGTW+f76z3H0+3AqnhzK&#10;AqGZv343P7AyFUdLKima+IjXPNURz8JHN48v1/4X6YPJvj1E7CebAYitMWhg76XrsDO9MZvT9mTw&#10;1DAaKTreS4uO1zuCt5b+88kaOwuu+lGcKlzNl+v+KgjQm+zso0Tn+2Pb4Goy+t8V+htks8KLVnLa&#10;xgdl1XziaKFcH4Sp0shXlP6G6BSebUfjqHtIkwk5XqqZlu/jxwO+tNjv/lw/EeLzk8z6B95a5XxO&#10;1RPhmZPF9Meny50AAwB8qyQkAG5ydaNihl+JF/ujh3G84vsAyQ8SyHvx8tL/wes3cVulEci00ei8&#10;M8jjfD/tqzN8dJ7kXXm+TJuOdZXY5nUcJb9nf0DA/sgCA4gEHbslqyajgp3vxu14sqqXqf+Gzh/A&#10;bHHjiamsHkB9E/gOHJ7BTPgB++MSU/0bjez7+2oZp+TJcOoytdajhPnmlFoMeAS/Gmc4paYf/Mx4&#10;FAikJfHsfKVAh5BRbaqzo5EscO4HAfurGXTm8F4Zz0eWB2E74nTi6If1TMbxhEQXMfxUMKoVdZYY&#10;WKOME0KZWiwIwmc19UymSO4jVf+cp1LN4FQ8GdyKRL6nq13Ao9QRvPQS8K3ZDyeLGJqrfizwAZSY&#10;Or9lH8JUh6ebk3X8VJIEqbSkhDXIBIDZopOVNaVzJLkPm4RS9ajrrgnjlUu0zkPv9Ln7JdFnx0vE&#10;Hxy/TPd6FLhMaA4x8yu2Fyj0H7Cjf5yLlinjd9jxKEt+//a1qe3dA0T9fL8Sdh3zRMjrlSzM6Rr6&#10;8mWPymX+T/OpZ91VT/gakrtKgHvUSL6//v+wCxeSmti51MSDTBWJwSJagC9X95EufNccT8CXlhQO&#10;be9GmSrJGsq/7BvysylOZPIgP3zM6nLYlN1NHcq76rCNK54ayLIW8HHVjkFwGx3/NWsUQuIQ4qjx&#10;zmn3SdqTACJzPNFB5v9/BtafcZ1wiywGya2/i44nb8MKZKV/Ync9j+jGYCBB4acefudxSpDfSj2L&#10;zj+S00PFZHdRr2X0iyf+Su4YEARq1/MDdFJ0EFmZf4Ar9D+zzidOux8Qwz+JHklSThZ12G5o6vgG&#10;Zf+IegYFcl0DHuOFCr3znIDLw18ZE+CK9zNBZDMn/xQZ3UEcX8V1Y8IQSDUhgkhcIJKAHqk3vJEE&#10;/pc8mWYx13RqkY8BkNUj8j7fz1RevOlYePEm46RSjf1z6MnAXFm2hB9QvhN3AfvJDy3RmaEY1XG4&#10;rUrGrVsKXidgdEeTrdwMaak3GuSwmb/GVhhQuhYf/pHXkh4Gto/kBxjyUd/TZXB1vkBWPPRC6mSg&#10;GjDDRXKgUKZTCqWaILRJKD5LGAZ/GC7oxr3QnjSUPS7C89eY0xeui69euMbcO99P6/DomnlnjA9z&#10;fsT3C+ev07Y5vbQup4/+bW4f/cecfuY6BkU8njtk9Ts+dvR9rwC8Z8hOx8vAvHBCS2957TJl98ol&#10;6pBbgcjD7aIo4EghFXU4T5TkeoFJO3ieynLJpbJdckQZTjlUiiSLinHMooLE2SIPJt1hv326/R77&#10;NPvVe1R7puTTt2mDqmrP/Kweyi3nCl2f20v/Fzr+HzlX6f/OvUrfzb4iKsTg8Mrpo3YWvDWxLeC/&#10;CiIqneb6VVErfCrEu3zLxS4+erHPaR2d4K1jir1KmTZPDf32KTXzmUcJ81fPUkfwrnSBM7X74Uz9&#10;AfCuOwieNQfAo2I/vKpzhmMlTuBawMCBPBqcc0TfOmVT3zhmOnzDIOkMCkTnHIBKd4B9qfZf26Q4&#10;fLE32f4/rJPs37RKsq95OcE+cXuCw7EtCQ6bXlJRE/9d4XTiXDvzfPYV+jAGwsWcK6K3s3tFf87p&#10;YwDLIPMK/f8yekQfZfaIWpEZmd20F7azS+uhf/K/kSFUDZR5VJvj8rBq8baQOrEIeTy4igkJrGZy&#10;AirpKv8K5rrCQH8sN9D/V24QQ1CDMwS3H4DQnkMQ2u0KyvZDIDe6gHeZI6DjP/copn9+spjpOlHE&#10;FLsVMfFuhSLfo5eYo0cvMk5HLlJ2RwuovQfyRdYsz9O2h7DsYC4l2p9rzzjl2Eucshz2O2Y7HGbS&#10;KXcqjfK0S6P8bVKoGGuVXY5Vop1hV7xd17Y4+zvb4u3e3hptd3tzlG3zxuh92euj7DzXhdE7lsks&#10;x/zjp6eGzC47i6xr9nuye2kfHP15Ob2ibjz/RRYGAAYB5PSLIfeamP3vnPQu+ivkf6Z104NpnXRP&#10;egdtSGujzqd00DHJ7bS/qoU6pWqljiS2ipxTOkRUYrton6qZ2pvY4bA7sRnZJbJObHGwiW9xtItv&#10;FIvimkTOsY30segGxi+6ThQd1cDkRhkZfaSR7oioY95E/jq0lv48rJb59myLBOJ79kNC/0FIuu4K&#10;iTdcIbbvEER27IegOieQGZi/yMrpX/nqmX6fMrr0tJ5OOFMm9vLS0RJPnaPVmTJms3e5ZKOPzmnr&#10;ab3Dbi8dQ3tqxT89pRV7eGkY+Um1KPhEMRPhViQ661bIRGAwhB4pZIJcL9Ay1/PU6f059ElM/Sdc&#10;cih35yz6mCSbOsIg6Wz6MGYCV1Gm6KBDBn1gH04DtqkOB3YnOhzdlWB3anu8nXJTzL6UjZF2F9dF&#10;2BSvDrfNfyliX+yKMJsTy4Jpy+WBu6d0BzYpqEA1I2eAWnphwNEq74b4lQsD4jBcGJ7HbFCZ2Uv3&#10;nOth3sropn/JOr+T/ktaBw1ZfRgYNyRw4Y4L5N/dD/mv74cLyLy7LpB7G3nLBbJvOkP2gDNkccwc&#10;2A9ZN4eYc/sA5N49CLlvHILsN1wh4/YhSL1+ABK6nOFsoyOg478Mq6X/I7SGfie4hmlXVtElgVVM&#10;UmCNWBZYKX4loMpRHFjhYBNY62gVVMPsCapzsA+oFbtg+avyCkeprEIc7mcQJ2D6T/YuZ5KQZ71K&#10;xf5eWvo1T62j86sah92vlTiuO1Xs9Jybce/kX3ZEuDe4z6RUlLmNyuY5axW1yjrVYdNuFbVzVzpl&#10;tT1RZG0ZK9q3KcbOcW2Y7SurwvZ5rQix8VkWuPfkEoWNs4Xf7i0L/HHx7e4+k1P3v4uCHpf5hbec&#10;VmfcEFmf7xcfwiA4nd0vDsvsEydn9DI5GVeYwrQuugQDoTS1XaRPaaMNyW10laqNqU1so+uTWkUN&#10;SS10U0KLqCW+mW5NaKFbYpuYhrgmui62UVQR0yTSRhvpvLN1VOJZIxMU3SD2imwSvxLVKD4UaRS7&#10;nG1mnCIbnSQRRvHByHrxK5FG5lRkPSMPrxOHh9cx8cF1TFpwrThdWcukYkDEB1SLghUVtKe8gj4g&#10;xZHtV+m0Wqb511jEWsos+dti7CzWKvesWBdqt2Zj+O71a4Jttq4MtLVa6m+1e5HCdsMiH9t5XPN/&#10;PahUvBlkvs+9Tr+U3ue0M/uqI5Xew7ie66ROpHdRp9M7GAUGgzK5TRSS3EaFJbczEaoOOpIwqUkU&#10;kdgmCk/C8sQWUXgCHhOaqbBYLI9roqJiGqjYGCOVGN1IJ0cRNtAJkQ3MWRIU6HzvMCNzNMzoSJE5&#10;X4mLuQBcA3Dd+s6CzPsrwvYuXBxnv2yZbN+L6PzlC7ypZ3nKtUKsnvo/PHoKeIZ8pqAaoMxVRslC&#10;VbPTc+nN9stw3l+h6nB8Mb6Jfim+VbLyLF7HYXms0W6Jqspl/uP+g+97DxxYrNOVLt9Zx/+IH/Ej&#10;fsQYsLS05L/88ss/4S7HBZQR7dmzxwePbnhJ3myZsWvXLhcrKytXjo7IDXv37l3ICiCw7Rzk8L9J&#10;2djY7Nq+ffvwDx0JsB97STvuchioayXeb747twLfvXv3+m3btk3643C8x4s7d+5cMrI/Pzjgwy9G&#10;g7Nv29437FjAtgFIFRrfBo8ylM9Bp2/HowHpRIjl9iQAsE08J0bkPLCO/e9cAjzvxbLhf5jasWPH&#10;Frz+gjiZKxoGtg3DINqGzvfFds9i0NhiW/Y3ByP7vHnz5gfejUA5U28DP0P0kT6izuF/pn5Y9nsP&#10;iqLM0RBaNIS/tbV1NJ7boSPFaGD237rISEaDrybnWPcitism5/eBZcTRzsgQrogF6jUjbdGg7C4A&#10;zy+gnqF/CEHgdSrKGokjuetQZBuS4BApw/rFpC947YEBcQzZgtfHkTZYtxHLSRDKkLFYdgr1Ex3s&#10;/+Lg8SheEwdHPv/883NxhO/A80QkaV+KfBkdv488G57G4TEQj0dR9IexuEMDzsEHbsXRuZREPZ6n&#10;If2wXEHq8TybBAd3TiMjyflIoFHXYXkXOiYKDRiF5x6kHHUo8VxCdOP5Az80wfIoLCOBdgQdMBuv&#10;iVNC8ZpkDfalVUzna9Ch4SjvgUFJskoMSfHYLgDvdRivDWTE4zlxZhKRwfbnkC5Yl48yz2PdcaIP&#10;y5LxuNjFxUWIbeuQ5FlCsBybWO3GOhLUlaQvRM/3HmjURfjgKu6SOCQYaY0MxXIyV7Nv6RCggzdj&#10;+XnukgUazB35GpaTgJihGnqblR01aPh1KB9FdBBnkLL7wPZpeO+deIzAulN4JI4gI1iCwcP+Wnjd&#10;unUv4HUgkce2W/A+4StWrJiN9b54/lOsY1/NxvMjeE5G6/1g88djER69SdCQdngdQ+oJuDYkS/mj&#10;7t3IWGznjeUaDPJ/rS96pgv4sGTEDxDDIpfi+aW1a9eSUeGMdb1kEcQ1ZYHlmcQRpBwdJsY2xMB7&#10;kYVYvoaQpE+S6rn2hchuopNVwAHLLpEUTJyM569j0Qw8kmxjj8zDkbcQjyTFZ+N9zuD5NqQKr1fi&#10;MRDv64ZHdpRjX17DNmyAYnkyCTKsSydOxKM9lpHASMXyTeQZ8foK13clMhcD1BLLF2Gbtoef93sL&#10;fHA+GuEYGUVogHB8ePaPgPDwE+Tw//jcB3EgyihwgUXSNOFiYmA8hqFTSAoOIPUj5nayUj/CCo8A&#10;MTyZWtDQJCscJmVksWVrazsPZWjsC0nDp7BsD15jht9mgdcOqMsNnbQTuR7l2L+Ew/JNZHFIzrGc&#10;tOEjRUQHHpX4bPO5gInEtmeQZL2wkughsngeie1I1iIL0B/uSp9ss9AA59ApO7iiH/FDABnVJNVy&#10;lz9w8Hj/H73jms9cQS8ZAAAAAElFTkSuQmCC"/>
  <p:tag name="ISPRING_COMPANY_LOGO" val="ISPRING_PRESENTER_PHOTO_0"/>
  <p:tag name="ISPRING_PRESENTATION_COURSE_TITLE" val="iCEV20017_First_Aid_Basics_LOGO"/>
  <p:tag name="ISPRING_PLAYERS_CUSTOMIZATION_2" val="UEsDBBQAAgAIALJUk0/W9W53OQMAAFkJAAAdAAAAdW5pdmVyc2FsLW5vLXZpZGVvL3BsYXllci54bWylVclu2zAQPbtfIfBu0o6bNjEkB2kAo4emCOCm7c2gpbHEWiJVkorifH25SLLlJW3QgwxrOO9xljej8Oa5yIMnkIoJHqExHqEAeCwSxtMIPX6bD6/QzSwsc7oFGSSgYslKbXwfqM4itGfAhggFLIlQxZklpPmQi+ETS0CgoJRMSKa3EZqMzBXdhRPzYoBcRSjTupwSUtc1Zsr481SJvLLUCseiIKUEBVyDJD6aBjgt9duxRG9LUC3DPxCYpxC8D3tWrAesJ1jIlFyMRmPy8/7LIs6goEPGlaY8BjR7N3B1XNF4cy+SKgdlTIPQUy9Aa3urNQ1CPWXjKx4oGUfIny8LUIqmoHDOU0Rat5awhXtIa11Sniw5fWIptaksVePletVxqExIHVe6AW9guxJUJsvOvnMPyXG04TqnKvNkaj8Lx71hTRrOa2nfT4XhcqlWOVOZOdlH7Kwnwye9K8PCFdbJ8LGV4dzyoEDC74pJSNzr907xozEKbFRzGmsht3fm1IixEQHuhIO9cLB1xZ3CcXfJYkeBfPidk0saqzpGTaproLqS0FRpELoZ+UqldF2aaVlBSA6MHkl60JD4dH1nujaEmS7yy782xHod9OOXeqUdzv//u/HZ0LSFYDyB5zkzLhoKU2ANpvLWhnWZY3thF4+qVsVuaHqWneZNf0wKgaYyBTPUCdWU7OzkDBIkVcYjruQBdO/gHDZjaZabR58kODw9x1JQuTlJsHdwDpuLeHMC2ZnP4VZS1CY7VZWlGfPjuh2ft60gB73oy7AVX0iOl10YV0qLgr04Te8vQT118jXfCXhiUC96AzRsrLg0q6+b49uSdVP8cfT6fPfnsRdFO51rdLx67b/+vrWWB7sT2m1pDcvSWw7WKuiq9E7tlFVl3yWBNa1yfbcfT3+TO+RBvCeX+CmqH2aWRL1gLxBkYGUYoQ9XExTULLEf7/HElK0jMIIxW6x3uTOduW8teFsCjIl787+ulM3HoumqU8OZ1odNbx3Az+ono5lUioonB41z/ffUKjfr8VYC7TL7OL5GQQ5r83d8YbQsygi9v+iSvb68bqAupAd/q4/jDdJpot2Jhnipt0mEzb6Z/QFQSwMEFAACAAgA1abHUA0c70A5BQAAMBQAACYAAAB1bml2ZXJzYWwtbm8tdmlkZW8vY29tbW9uX21lc3NhZ2VzLmxuZ61Y627bNhT+X6DvQAgosAFd2g5oMAyJA1piYiGy5Ip00m4YBFaibSKS6OriJPu1p9mD7Ul2SMmO3TaQlBSwAVPy+c6F37mQJ2d3WYo2oiilyk+td0dvLSTyWCUyX55ac3b+y28WKiueJzxVuTi1cmWhs9HLFycpz5c1Xwr4/fIFQieZKEtYliO9elgjmZxas3E0xvZlxIIIz2bReM5Y4EceHhPPGo15fHPypv37I9J2MJ1h/1PkBRdBNHYvrJGtsjXP75GnluqnX4+P7969P/55EAydYs87BEIG6f3bHkA+CwMvAjTiRT75yKyRL+6qYXLBnHmuT6xR+2OY9CwkV9ZoVoiNVHXZKTsPQ+KziHquQyKXRn7ATDw8wohjjT6pGq34RqBKoY0Ut6haCWBCJQuBylQm5kWs4EFeiy5lTjDFrh+FhLLQtZkb+NaIqqK4f21geV2tVAHqSpTIkn9ORWJ0AufM+3UhSlDNK+Akgk+1kvBPlXGZH3Wrvva9ADuGaFNCKb6AALOdU4B0AH8rqxW8S4R6DSpu81TxBC0KAYABRXy9TmXc/FPSdaEtnKX8vtOKEF+7/gUQPvBoRHxn+8QakTxBTsG1swNRQkxJCAAFL0XxBNnI8N2II5ymwxAm7sXEgy/TJkzkcpXCtxpqx4wAE2Yi75ICppIQeE7pdRA6OmigCnG05mV5q4rkgKX7+9kF7Pp2AIlgsz1wpjG2wMAPCfWvKERcdYOBldjwu80rcBUIGDFTEHRKZXVZQdpk61RUwlgrtSs8NpT6LBYK8isVfNNwH7SbZOukuYfnvj2JxmxXRj1e5/Gqpxwk53fzYz8baqDJPuc7bWrRonHwEaoLFMRgiERwCXXwcojEJ0IhyIR2yfj4yr3AZpeg7m2L0rboxVzXmPQe8TgGOc0mU1DhiQ4JlCazI+XRMDWUfJgDi13sPVJbG1Sgg1kt5UaAHUUiik5FUPht4uik+jB3/4jOsesR5zvU4/coVxXiyYbnsQCyxVzv6T28S2Ri3mnaG/1favk34lVb6l+1XcJ3yMdXQ+05aCyPZASvKpGtqy7VOmCt+U+xQqf4oyb0cf1p+qlNfBy6wY/ZmVJmddp0oGfvz86yoXvUacQzI9V/t360JbRpNQQGFt0cYcZI+0tNtNqxG+iOmIj+cq5/HpjRTfctaGxuvlD9pf2gBfAVeioGnUCMjeUURp0MulB/2Svw+sD8K90w+stfkzF1GXSda/G5lFWnZpPPvfurSeenN9a9mfWg2TCXeWCyD4DLdh4sUSozsD/pgTmfkm0EmhZx4Mm1qtPEpH8qb0ybgNjWmfh2Gl4UKjNPU15u6d+0qbPnWNE4FzZKZwPmqV0G996fvQR++i5RgkMYY2zs23r2sXW2pz2FIH10KDxGt6MT5FHGq3gF7Xih6jzpCdQcwxxyjgGs9ZkKXsSr//75tyfGV5Y0T1H79PdBIHqogzpKdmB/+qoS5V+DQbQnOwzanP3gbNsNNB8bItEoOD+HYW6x6JJgeHxosln0kWpPzFu5ngdo5kIC/JBTKW/6YqYyeHTUrRfC0vIFM4btyRRSkJqMU3UBc+cQhC3j7GAewqmuTV4bgGCGYLJKBSJ3XKfcENQpDi+hOJtzmjWa8uJGO86USgcZZ3ZQp1Q1zKmHu5C6SmU+yPTnNVbtMXNnEXYcczEEoYQz/00zRyRw6IzbG6JULXuD2RPsQ+f4Ck8kshoKGBKyu/jRFxvmEsFTXN/Q9agzpllv6zKUvmb9UPg23/bu3ao0d3snb/au+v4HUEsDBBQAAgAIANWmx1DFTWnbpAAAAH4BAAA3AAAAdW5pdmVyc2FsLW5vLXZpZGVvL3BsYXliYWNrX2FuZF9uYXZpZ2F0aW9uX3NldHRpbmdzLnhtbHWQTQqDMBCF957CGxS6DoGuS4tQLzDiKIEkEzKj4O2bSLTF2uW87735U4wixo+sq7pWMAm9BKJoiROqy6fOlGHGmzcOxJBPsiAX3xnJCUsUmoiMXlZU7D/yNruxsOx9WA9guWxxIOeB1jjU17PASnLIw2zGVWuXgHqImAYcxOxDD53FOy4dQeyfu6Fc8BfnbLpscvigHnWI5IKoy5dUpXdtP38DUEsDBBQAAgAIANWmx1DlaOhvrgQAAKIYAAAwAAAAdW5pdmVyc2FsLW5vLXZpZGVvL2ZsYXNoX3B1Ymxpc2hpbmdfc2V0dGluZ3MueG1s5Vndcto4FL7nKTTe6WVx6CZpkjFkKJgJU/4Wu9tmdnYywhZYG1lyLRlKr/Zp9sH2SfYIEQIJSUS2dPpzwYCPzvnO0fnTkfHOP6UMTUkuqeBVp1I+cBDhkYgpn1Sdd2Hr5YmDpMI8xkxwUnW4cNB5reRlxYhRmQREKWCVCGC4PMtU1UmUys5cdzablanMcr0qWKEAX5YjkbpZTiThiuRuxvAcvtQ8I9JZIlgAwCcVfClWK5UQ8gxSV8QFI4jGYDmnelOYtRiWieMathGOrie5KHjcEEzkKJ+Mqs4vFf/48PT4hsdANWlKuPaJrAFRk9UZjmOqrcAsoJ8JSgidJGBu5dWhg2Y0VknVgZ+uFvDc+zALcLN3rGEaApzA1RI/JQrHWGHzaBQq8knJG4IhxXOOUxqFsIK0A6pOM7wKOu2mf9Xrh35wdRF2O8aGHYRC/0O4g1DYDjv+Lvy28I1+d1DvXV69998E7dBOxcXlwB922r23V2G/3wnbg1spiMKGEz1308seREMUeURWTvZUUqQjjimDxL7jekkUlAbD+YSEokUh8mPMJHHQXxmZ/FZgRtUcsuEAKuiakKwuMxKpoQ511VF5QZxbOAMIhkH8V3l0dLpKo9cnG1t3jfbbbW210oO6yDCfd8REfGXTK0fHtyVwfPy48dvM9LBSOEqgWGA/C9s8d510w0Z138CRolOoRHJnl+OCsaDIMpGrmrZ6oXqduDLhARhvLPhG1PUzGgkWrxxG0hGJezglay0muKa8BZwVB40hPxm4sp8RjgLMoa1RBe6NVgCyGElF1aKdtZbc9ZxihgAP+i5B3eCeu6ME53IjIVeR1b0kqv3RE4rIP42zDelB1oBR0KLLworf5zFq5ngGbdiGfUC4DdsFJA7TyUNyKyNyLHfgRHXGbJjfi4LFaC4KxOg1+EQg6AhFCr8SgtZ7NRrnIl1Q4ThRSC5cOKVkRuJzG0WXoCItQFInPyPKaPhY0M9oRMYiB1yCp+BioFNp8Ms7AWdYyltQfGPjC9OB272m/+GF3iCOp5hHO4JDKZI0U3vBx3PEhbqRA3dEuIAI6qDENF6s2eyt/PwwrLoBxPkLRWMDX9K0YPhLwq8csga9x5DvR8sugX/SAmu1CZ4uCl0X7wIaSpxCSAwmLETQySlfnh4WgBHmSHA2RziCQULqtjGlopBAMQ3CQMvnW2jkIU0XTxM4dUBjHpPcCvKg8urXw6Pj1yenZ2X337//efmo0HLEGjCs1ZkZq/Hg3GcndWf6e0LokRnwCclHJsF7si2RpzrF43vmbp+ILcTbvdAf1hth+/d2eLkFYOH3+ye55+opY/vQsZi9vtWZI/Drw8YFGvrBu04YnNnkYk9A2asogWwe61uY1UCxrCcrfBhqrMrMD6zg+jZc/bc2XEMzWAzWhgorE+CgmJjGB0cFoymFpPsuyt6qjp7VMb6P2v3fFwZT/HuqXYLzKIG02Fsq/RwNdp8x+oHd/m1fpn/kG28X59f65hEKwayO1H6hGOXkq/aJzYwL/G77Tb/T/Ana8jfqQfO0eom68dbUc7e+09YrKeU0Bbfq68vqRXjt6PDAc7cvlUqAtvm/Qq30H1BLAwQUAAIACADVpsdQYKErBGQDAACqDAAAKgAAAHVuaXZlcnNhbC1uby12aWRlby9mbGFzaF9za2luX3NldHRpbmdzLnhtbJVX227iMBB971dE2ffSm9hdKURqKStV222rLeLdSQawcOzIdujy9+tbEhuShmIh4Zlz7BnP8VgkYodptAcuMKOz+CZOL6IoyWvOgcollBVBEiKKSpjFL/AR4fliFb0RdAAeTyyWEcbfQUpMN0JbGluEi1mc1VIyepkzKtWCl5TxEpE4/fbLfJKJQY6xmIrvXM4a5dBtc72Y3v2cnkNxe/yYPtze3Q4RclZWiB6e2YZdZijfbTiraTEa2vZQASeY7kY3IFjIJwnlF2IKKRUHIaAYTb1lEZQBaXa6Mp8zOd1Wn2d/RNtjgaWh3V/rMUSr0AbCQ/48I1UYtXpYle96fE6Q8E+Or20EHy7+eKfHIINVdfUVjVScbfSBhpzpQo9RDmGoUNdPR3WlxyhBJ6Q3GlWXILhQZWC8MAJZXOkxBHZnaQ7m0QO5n36TSPTd5oy86SIcdQ+tkIxAKnkNyaSZWZ/Yso/XWqrLBOkaEaEAvqkD6R71hmoRwDpjB/wLH5gWPspZOsiKkbqEuY3YR4aOjjCfP5jW4mNbmxcjh70z2lyPjB3yRZ3sCdIzdsh3XbBXSg4n8GOP5TSSeECunl4BXPRBBZQbKFLTwi3dzBqv3upZ33Th7e0MDaZkBaRGWktcgq5cMjE2G9PkJKiEoj3eIKkeqT8alx1MNiKZHDmc2vq1lUgsCfRJLmc1FyoY5V6Fyfd4LMU+HuJePsNaNujQ2FVFvxj+cejpuNjdau2x2Xkk1XOi7zII9TgCf6JrFkeOOYtNJPZtPiWViO+ALxkjwqPovYcYSEqUb0u1kzh3E8oknA1m9uYORNOeqC1sf/0St0ZfYWldZsAXSg8YGkGGNovb4s2WqK9cYfiAIiQMOC1TbtVyFOFW757BCQAQz7dN+e3EesqaSExgD8R5PYNJeCizRCj19+Wr1RVK0rMc6dEDeIJ0PajTVtBAA0cPYaXi6mdYz8Vog0kkyoRJLWgpY02/aZRaez7IGpyYgqWVv+8QVbmCE0W1ZO8ScelK1M1d+mgP9xSXpgcph2xl0+exHMJY5Q7GOB3hxNxFoF+udq02wR7PEEU32vSmj2I8x112qS5nuuYAfoc1xgvvDfgNh4whXry0kOBR6HFbtspRvZumYatWX1YymXgmW5u2Cuq3+o+S/gdQSwMEFAACAAgA1abHUHuDd2yqBAAALBgAAC8AAAB1bml2ZXJzYWwtbm8tdmlkZW8vaHRtbF9wdWJsaXNoaW5nX3NldHRpbmdzLnhtbN1YX1PbOBB/51NofNPHxtCDFBgnTJqYIdP8u9i9lrm5YRRbiXXIks+Sk6ZP92nug/WTdGWFQCCAwhA69CETW9797Wp3f6u1vZOvKUNTkksqeM3Zq+w6iPBIxJRPas6n8PTtoYOkwjzGTHBSc7hw0El9x8uKEaMyCYhSICoRwHB5nKmakyiVHbvubDarUJnl+qlghQJ8WYlE6mY5kYQrkrsZw3P4U/OMSGeBYAEAv1TwhVp9ZwchzyB1RVwwgmgMnnOqN4XZmUqZ4xqpEY4uJ7koeNwUTOQon4xqzm97fnX/qHolY5BaNCVch0TWYVEvq2Mcx1Q7gVlAvxGUEDpJwNu9d/sOmtFYJTUHLl2t4Ll3YUpws3WsYZoCYsDVAj8lCsdYYXNrDCryVcmrBbMUzzlOaRTCE6T3X3Na4UXQabf8i14/9IOLs7DbMT5soBT6X8INlMJ22PE3kbeFb/a7g0bv/OKz/yFoh3Ymzs4H/rDT7n28CPv9TtgeXGtBFlaC6LmrUfYgG6LII7IMsqeSIh1xTBnU9a3QS6KAGQznExKKUwqZH2MmiYP+ycjkjwIzquZQDbtAoEtCsobMSKSGOtU1R+UFca7hDCA4Bvlf1tHB0bKM3h+ubN011q+3tdZLD2iRYT7viIl4Ydf3DqrXFKhWH3Z+nZseVgpHCZAF9lP65rk3l67EqG4bOFJ0Ckwkt3Y5LhgLiiwTuaprr0vTNxeXLtwD440FX8m6vkcjweJlwEg6InEPp1B7g1PuoDEUJIPY9TPCUYA5tDGqIJ7RUkMWI6moKtvX6UK6kVPMELQo6LMEdYM78Y0SnMuVClymUjePqP5XTygi/zbRNUv3igaMghXNAyt5n8eoleMZtF0b8QHhNmJnUClMVwvJrZzIsdxAEjUYsxH+LAoWo7koEKOXEBOBoAUUKVwlBN1szmici7RcZVgqJMsQTimZkfjExtA5mEgL0NTVzogyFv4t6Dc0ImORAy7BUwgxrFNp8CsbAWdYymtQfOXjG9Ny272W/+WN3iCOp5hHG4ID90iaqa3g4zniQl3pQTgiXEAGdVJiGpfPbPZWeXoalvSHPD9TNlbwJU0Lhp8TfhmQG9BbTPl2rGyS+Ec9sDab4GlJdE3eEhooTiElBhMeRNDkKV8cFxaAEeZIcDZHOILJQeq2MaWikLBiGoSBlk/30OhDmZZ3ExhkwWIek9wKcnfv3e/7B9X3h0fHFff7f/+/fVBpMVMNGNbmzFDVvHfQs9O6Ne49ovTA0PeI5gOj3x3dU5GnusTjO+6uH4Et1Nu90B82mmH7z3Z4vgagjPvdk9xz9Vixfsooh61bQ8bo500Zgd8YNs/Q0A8+dcLg2Kb6egKIrqIE6nesX7SsRogFg6zwYYyxIpYfWMH1baT6H22khmaUGNwYI6xcgKNhYlodHA6MphTK7FUQ3Yo5T+oRr4Ota98J6IN0NQTfElsJzqMECmFrxfOKm+jPS8svHOm1BJDrDiwUkJRqpRc6uX7ll9guzi/1y0QoBLM6M/uFYpSTF20Lq9UW+N32h36ntdWyo3Z19yq4/rzhM3fLr6Arnz09d+1H6R1YX/3CX9/5AVBLAwQUAAIACADVpsdQ0W4DBaABAABrBgAAKAAAAHVuaXZlcnNhbC1uby12aWRlby9odG1sX3NraW5fc2V0dGluZ3MuanONlM9vwiAUx+/+FQ27Lkaj6X7ctuiSJR6WzNuyA22ftZFCA7SzM/7vK2xVoDDlXco3n34f7xHeYRR1C6UoeowO+lvv3+y91kBpktdwa+skoJdKR4IUGayLEkhBATlIo5ANJgJO+vGM+JwR1a5J+658hWGI2MnMECufyD2+wgc2HvDLB+594nf/98go7Lcoo9VJLSWj45RRCVSOKeMl1gy6edHLrNGBWQP8ArrBKVim02U8f4hD5NnxPn6ezWcml7KywrRdsZyNE5zucs5qmoXyb9sKeHfpu5AdKYR8lVBeTmyTFQchIAtVc4IJToAYvhO9/kEt42FBDt0UopA9/TRVYdIVzmHQpeFpu4Z2XoNu3qkYchL2MuhEcAt8YLWYq7BAVtXVFRdYcZarjgzQeKnCixKGs4Lmf6knKrycOqyyDd24nhrjhPGsv73lRIXJnJuhS1wg65kx55ltPU+5DM0X32xwNOl93MLJuvLNBeITqU+8fqQ5k7Q/j3SHjdp/dJVjvgO+Zox0I7TLU0s9nqNPcyx4z5kGK3Ia1NgNGh1/AFBLAwQUAAIACADVpsdQiRErV2kAAABuAAAAJQAAAHVuaXZlcnNhbC1uby12aWRlby9sb2NhbF9zZXR0aW5ncy54bWyzsa/IzVEoSy0qzszPs1Uy1DNQUkjNS85PycxLt1UKDXHTtVBSKC5JzEtJzMnPS7VVystXUrC347LJyU9OzAlOLSkBKixWKMhJrEwtCknNBTJKUv0Sc4Eq/VLLFTKdXcMUAsCSSvp2XABQSwMEFAACAAgA1qbHUOFTtBquFwAAAScAACAAAAB1bml2ZXJzYWwtbm8tdmlkZW8vdW5pdmVyc2FsLnBuZ+1aeVSSadun0gZLy2qazBwZpzJzyXHBwo2wRnPNDQ03miE1AbMg3MVyKuct0TRzV+x1x4XcMByVlklSRNxxSytEci9JSVD8sJlm3jPnPd/5/vr+6g+W5/fcz7Xd131d1++c51/OTjZK21S3AQAAJdszp10BgC0wAGBzL3CrDOk6pHBY9rMJ72pjBajqVJuSXcgFwhxlK6qTtq/+JC+7Vrh8BoEHAHZf3fhsGgsAhQMAmmm2p2Hu4X5zL9nl2CkC6JXU3nxfeKmLZqbqjWKr3nOqz8+cd/yZ9G/l5JOPp/8VfFdXPuU7+f1fR3/lpBg0tNUM/VPqedbm3+TRE13Gu7fu0ug5XYBavxTZFrIgGRiDEyhO/ZYziHeXKcsiz30zYeOmJcgolelm0VhUuCA3TH2MKJlLbxE1L2wCAGad/LMmsidyqom74sZiRC+n2mUWR6U3uS0Zyq1NHIFmHgMCAO98DomaFGHQ9RVOyXbZffPjbVAq3wxXmym74DgucjAhzUsDVzUBgMf4e6vCYWxrVhLxQ8FXR4vE/bO1+R2WpwCAS45AVzsLSgBZ3n95/2bAZUxg/HdFqabuVsqAy5wb3xX1PbcHbgbMZyoXpjaGK8AAjy32xKW67tPXAAIeBVrddZ1+c1huE0A0OyFb4MocmDWSA7wa2HiuH/2HvI01aLBEcRPgEVjjzFFCfVbMLcA789V+5BXMfNt6Q9MO5iAcKB7iEJffvXl+J172W6vf/L71wALHxe4lii0zcrABsac9mK5PtSzxDpXFI1rIjuciY9f2xV5By8wa35D4MKR2a+oIDukX49QwGgwUd8s8fVdPjZl7vYf88Xfj1a8LYHYvQz5JoyKECqKflzvUcWEaWg80kYRs+bxM3fLURs4nQcja1j3zz2czLSaOWXXtJL77JR0ZJvnIhFoqmXobot0ZOqndBXJlC0TRbwshvkcJ5X9qn7z3WbuuXD8I8vFDCdRCySS+D3T6hRg8Z48U97C+Ax/z3F1R42Tlsdn1qYvVPddp8UZgzo8HKGk18FuaxDmXIhaV65ZtduxoW5A//Fj3mX3wEaGbNwNalwowSVRXsLHzpQWQNQCzIxWb+DQcUso6EOIkIFRHOzWY2wJNl5PUdA9PHDL+ltJR7i80PWjPE5e0l7pYp6a6ppcNBQIBEhPMSXrl6D6Nt8aeO2ElieILVzV/0kSGmRVrn4uRCsmx+2lpI2bwFq8wLPzRAUZP+nf9U/oD/JyFKREVB13ULVxUIz0xEwXsp+BneYYsaF01OLYSndt9jrVu0irQFLxTI1KDZdv+uIWt2uUd8d5mnBguNIs1yA1bwI1CpENNbvyWUXugeDpWUjv1AeMt288q1bgda3mdrlm9xjcECU8P1fWF7rbrORPgldWPDRvlGPScBrlBBrBQVglCLyIWey1qx31MqD47sipq3tZ33fwrBSv43tuUGp8x0LZKb2GDNnfSmb9iG16FYnOaqNQLk2tHr8/4YT7bpEcWV+7buT57nGGQmz6VCc1u4B9cXyzvLZYcJ4p2+nk5QZkzyFgenxgQwALpMNcGg1NH0/FWznGDDGlS7Mfr+PbmE4fPtbyHtgivixgf2sYzW1pofHwjf/ogDAM75DiGsnFs7SYjrtkaZWpaKL0zeH1xbiYM5e8NfvPQA8JQ89Tl1Me5kbR+lL9t3AauVOX1PXLqDPIJrJjVEWJWKBXpEfRjBCyiKus9X+pK0K1tB2fPMbSFNfM4KJy3dJRHGPaKrdC990NMac2lxAZtFlWeVL8y5DGZxDRyYoE78KGlNT4J9TlpeMRvtKjSz1veUEiXdkHX3+gcBEWQpwS3rlcc3w4L6khnrxxWGx6HzGvIwQHt1an1j02F1bHCpZ1NoF84RVX9BmmcqbTy+PwrhZqL+jNBH9JIyyhKS6KJVGfdo8jF8ZfM1shVr57qAhceYxhEyYmi+bKDVaer29gz2JJJbj2F/z211gFeuQdhudCLTXpdSYOPvFg1pebgq9w2+7A5ljXR2kxvarmhXsB9nkVfqSCjVcgyaXVOXoHQssj+RgyrrgExixL8LWWUiqWiR7kVtEmBaiJXmzpjys+q+BYzqUf1Hkt6YirAOXS1CD4Xgav2qnMIvG/BSZRKaXK6A8gGb2jx4CgpasD+RdlWS6GRvlKEtUENti8SoTnTD+xWaUVHDrCXf94/0P6IkcJTafCV6EUghTU+pJoLZkN+eumi+o4Ha6AUCc4JaAfIvfl857rYk3hFkb6T9z6BayJ6YIVNY9UZyJEE6f61ue+9+ppUqK8XVUGolZxL9EigHQ+xCVUJi3EocqmMUUO/4KJ91jPsrg170TqjIK53g/bm4SzSSDjwGrzeKZeLzTUex7Bx8hx3mtGtf7s/tc49O6n/bMLwAgmsPlJTk8uPhDC2fQNJMjitK2qul56DkOtRtv5IhWY4wpKrJ0jnLrWgMcR5x0l/cjKqXJIrqncqFvgwJZFaciSRyULtmgVXVqCvxWSD8717FEuGnJ6ZO62XMN6D/BS2BN1ifJDELrpOetbmTJ5YMGrOmqhI5yp8wzvjBu5dMnWMSbsTSY6AFBvPgfVhWiOcpszh8ROVNE8mXNLetNpxha+GlhB8IpCC3CkFhcy0a9WhikZ0/ZJb+bM6XLxJiGI+C9/5YQiSegoZz5qpSCd8zy176l51tgrGZoHN+DoRG0XMx0KuqGdQ78ALew/5myeMf672CHKqna9Zgbr3v6rq160obA04AWW2ngBjEmupWSbegaHmCvKZef54P5mjekkYulTFchE/15jANBmYzXCFJA7H5sUbyPkj6zsNZpLgLJBqrv1lO5X9OqxA770+rojizkAMkVJ1tphK+n5Aq08FwJwrXCSaN2zriar66/C4F+SQ+z9OBoKfs6wbE5TCiAMXT7VF7k1D/1Y/OxzZn6Mv8i3YtUQ8ygrIveKlunzF+DAz+ZYlVYg3rzIAJkqqdlV7zbvT9QU38lFVksUcZkRtcMXNfIPBhJEyjGsAN4K1CHm5eEjjoloQpK/QkrabiAaheiMdit53RKK2NHqApx+GHovPWnIoP5lCXmrUFqazryzDewNmLvil2fIzKEc5uKCeGQJ66GJJ65Lb0t4n7sREmD+CV02qHw2AJxYsk2cykhNNS9QC52YylpimddHaHOQAwnIfouWpH/xbe1nCwDtfZ1wjz3gx88ismTQRC2921Smq7D8DcNKZKjR6cB5baJRy79VdUXJ3HDqVWUzvM2Ql/3JlaCgShc8j4BUJahi2CCt9VKnCCQxeuUJXi7Jy7uTn/JAqqYlXdqeiRp0m/c0K3uuEM8/JKn/eITnSQTBr66IrvABoQORPZdgJY6arSQU6tVkk80LDSustAUpLFZDO6v46XYbi4SG/mGDtB/4Q3L3gAWIAKbTYHwQnMBaNRny3R8m8hReosF4lo0A2M4umIp0RlQb8rBhO2MHqzmjcyZorNIxZqUgQXcAQtZn3AKmYRkUHVrtsE9NGbPVK4INj+D/njC2N/thUnat9F9sGzwSODf/q1HwMoX8Qlmk5j8I0V2twmtTsiYlsqcNytY/mE3/F85A804aEdwnIYBYOPG2wXTm5uxSLh8Q4zrPqiUcuRnTylnJyn9E1LjbdEvzpc1HPo+IH3hJ0P0qbjaaBWJqx5ehmt6duN6uMK2u3mvX2nE5yjCBF9y3WWn/MUE7FnJg3IhHkf+kA2RymJFetXTDz1tC6PwfHMzx41Xrlm53giRCmH+vI24nIiRhdKk9WMtur3R87VMrnu9MsxpKGiS9rK1citqKJpMfw8xVkOGFh5qMsx2mrPpb6iOW+wJUx9F/dEVWQk5xo3Lx3R6u1KXQm7FrP1yX7qdYR2CzWYL5A50qtf+AMSSlCnlrdDb0wimxbSRgBMTZ7Xi+Ns+7Ue6JFZQrVfznzlGn4A7YtBnJEjj+If9nqkq42/vE3K4i08UgyqkrIhriX6vCqQZHf8mLaLJkxanj9tI02c0TWkHx6C48d6Ge6q7KNKUGWmJFqxW8w94trB8z6fEAUXXJr6GiYO5yXbW3SutX0Ps9HHZPmrc4Mx+7FobODcpgBjXHPT0BZZNU49PBAMwWvThrhSGfO4XxY3SkdHEIbxyvWfL1yidlew9MaCncoeJ/leYKzjFdjudBOCWdMk0RGnJ8TH/gFrpguY1H0OZ8RrwDaQhPSacT779RYve2pKlU9+i/jV2AotVe5pLvqB5frP0f71viB3yk4IvRHxr1CFEERuTEB3hHNakP7SRIdhAkzi4DCThbQvCVlwUmCXF65/88RTd44ZKcCrHo0LK4tXMqKSjl/XB3JLse3zWSFvSVcOFCfO0ulubX6J30a7RBAu6Lu8luLo3a15EkDUgwNbLcla1KYStmVe046s2Zwn2fb6xcwci47DE16clQpnOa9qRRtXsxvQpVvHqXPJN0XdlYnXNe4Lzi/Hx1QAIofQHoMsA3IXoTKHcGxGOkDCi/xlMhyxLxuLod1OC/Te+Bzk4i63xq1/4ThNlznmd/1+C05B+Ly7mxMO7annKVwyejjZGuDdW1y60PaLtlcUWJSClf4ur7Sok8lrgqhkMlVu/lizUHLz8PKZTnmUu6eGwvVuB1RIHm7v+LpuX+odFfCi1Lm8Jmu5vaYXXFOwkINrSclm5kGSn5pZ58hD54pSPgGGwOfyVBlzNfFN4YC22n4kGPgbVdLa+bE287lut0cxW8J1uZ0oAYY6e0QH6EYCv9b/FJ/k3ibx+busc3OEy1AWElEj3Kq3eCZt2dqzcqNiUv3Sw0+nM6aNGaBb6e6/GLciTCBCqmC/T+dKEJDk/bHhLe307kryALcmlPzraSyYWTEDhJDzPybbPxh8YSG1qYSK/aJFLfrxZMkw2Zi2KFN+cSpaBq2bVUu50ZxRZTWib5FhNNRwtA/eYp5BLCd8UH/l3bdrr6FUF2brYZed9+ldqV0Zw/92p2lCqZQkf0ftiHsylj9n3dkNE2yOC3bgbZTztNdv3JQ0hcw68jdd3dfWozSjH/ar8FdvZ3p6vt53nW+xIqJWIK8xN1TTn2c/Nht06Hr/N2xE6+cg0nqFvEMzeI+i4F/StbU0IIfPG59PjWy5Z/khI7Y4Irr/3QDCLMrK/9k4Vo2+MHoLcniE8xl3b+4HmA0a4M8erH/opu+lRskBtAQigNSoDqVqa7xFMsjf0CackeLjvn9n8hnYHz+/iJ3RlbMN6kbrepxpYLMDpu/ie3chLIcAPAwUCYM0HV743/d9zKqCqgEwgCAkzqf4HZbjbfx0FWZ5se+mf7p4CPx+UNXAYBr3spxsm+PG98BAPl7ZdoAF3+UGQLw2vUF/gJ/gb/AX+Av8Bf4C/wF/gJ/gb/AX+D/Fzjv0AaDG72zELsu6Z2tmSz8RPHC/jeKtwG/kyOKnpPNo2fHiWuvD5Il08/iocL78UjxxMLDLXRPeiA9jB5fGxVVEbLOYYR/7AthhNObM+aSgglrOD28YyA38o5MymV/hvhmiEM2ZPmICBea1ND0kRcCjX7LbTnxUlPAArPrc32FYJnOx3uLYNngkFkuxDHMOiVg5M17XHAgN5q0IeJH8toiyOHA8WUd0dVQKreD9ozfUbWiKnP01e0b+QIbYCO0FtMyWaGcijzZzuboH/J9s08yva+zho2PpSsAXqkrwDhJyldjA7jR7DaNt9nj4k54bJnOSKdlgGQrYPCAxtuVXXHznNksKgQiZ/EceRwiol6SReyfN8jLrP/2BDs0Uqk2ZgtglqT8YRUIEwWGsrk+h+S+pXBWJSFO6dBW7DgAEHVQzgJq1bWWKXPXczssSeGkwchxwOMxH1O5mJmQsQjGSGT4SiSto1nMPxuz8hq1Pi8CEfnIOUmsmrZc7vwwZ06mjG4HFD+9AyUfC7s91LIJsDyZovEWv75ydnyBpq4u5ayvxe5cn0CulkzhjJDShdiVmpUE6CoyhDHLfZMabO6x7AnOZuwTKce1SlbaxsVUUEb63cwpREAO0T6ic7HDg4/I0wurGgIj8feVU/dEY5+S5w4Azocc2xvX402qx0Y3FB7Ng4tpCV0dA/Q6NfzNh0OrzY/ilY3HZJrDoGuPmxJoRTUdJ9Z27w5wFShGTkiTCG27nmzI61b+EBW7zF1gRK7GOn+KFbvIqkskXV4YW6hR79y2q9+4BGlvZJrYfsErrYxaTrIYrSahB7yrDiCgvb3m3GWUT4D9QGVwXx2+gaAg+ibOFaXVBrbN3R03bam3EObLa1zuXxAIsCt6EaHliw6cNAhzI1zngJTxTe0cSs7gIvQGir2sBHh4PB0IQ52HiEBZ5UHq2Xz0xXJE1SQECW/3LKOkjZS2V/f96n6zjs/NqXHQZvUvu4GhjletDSk10ap8XW9W3wpHdc3d8UASXXukfCUdd1ajlJjI+dE3u5HKIlBaJccTe9xflVGRAXSHA1sc+nEgb1zCkF9/+FkQ6o+k0FsHWqlP5vjkZO1gfUoL4aCysYmkzEAt59+qrxBASnLRMHewcEDLBfy7gtmQtfw93exWmlQjehU9gBvWfeSOyuXpwPsTuC2tKHJwufZPWqwAb57phiVaAi+NGuJXpVWOaWX8hvnxR+xRoUGFO5VMQCMJwemQVyq8Znv+GpbuJjs8WXdu5GfeIOO3OHd8ikqSEgz8NIXyEJeIvtz7+ySh+Sz8oJlJCau1LmvcwL2vzngwKKuc8lXFtVpsp1sE+a4beD5k9NKY5zPL+Sh6ZWmxhcCDtAYedQO2gxGJb/rq2wzrVwfWWJL3xL7ldM7oo/Er4rLpoTP8/WQ9/O2NjKhXNnYLkqr8kQuoU85r24najtKja32lWdzqmuZtWgbbv/GvpGhUtZocVECd8n1wkb52SuJtMrwCaUkaaoSkU3K8SRf7Vu3pDcrGLRyLjJv59apUjO+Me9XrRbGeKCrR/MDec257n6pvRN4cAWw/lXHPN3HHt6p6WZ+yWv1A3Jvd62g/NiayxritGnt5582U0nZx0DUbhD6r79fTkS3bQnjvjzXEXoxlWZtBmaIrF18moPvFZfYJhrovUUC7s75wkQarbxGOEem3BurVz/anSyyYRdbHbTaKka1V18e7iTAtqJBIj+74nHkKOjxGDrn3mnpvk/q2b1yQucPib++adg6Pf6SusuYETZRW62g6VQ2vrRStZ5Qo7qtzGag0/ZA0L2hkKn9NcJwWkzTeZkiOEyuraAzFZKa5DWbar3ixwgddeGnDy6EzXR+/m7whbJEezNSD/lFfvpd7Pphf7BQ8mxTkx7VyBlOnxhdNe66W0NXT7Z33Y1bFY1hJfTTtHqrCJa4api55oesmcIWPtJvgHAhYuIB4893dKCUY62GOP3pMtqONe1MNQ0YHVC5gCrWENWvYgsngNiMzj7ypIZwgQ1bbzorNYLwt5gPYoT8qlKuGVuu15IeX2xn/5mRNFtUrf91/JqleEYYq+G2V0vtgLgmZZMdfU1lMY5xK4dbGOpPhaRsHi6qhlXb9Sk5D6Lq28WSMhefS/VYfwbYU1g8to0yNoclwMtOl2f6TPtW4n0PfB7L+PNyKMB5joMRpxfOjva1Rzg970lezhh69PPW6apJKmu0zxIxEVEQBYYLG39cONFSH6lvzXoyq1B3z3wheELD9prpbdP9ny1M0fpU8FCh/8GHLjsuR7bD4zc5o2uo/a/lZKeHRn5XFqkt4UO4leSO7cUBxFzXmSiPPvv2/dYy16X0tBi/fH/YH/bNv5KjFtaxULvgQjLX+e3t6fgcqXX5mYynqn9pkbk3LDOYsKwAe2vyHbg9Z63914m/goKy5+3TPMEStdUEoBu5soCiSvdHJp2jhTT4jnxe4ELkRA4+qkYJVqdht9Up1VedKAXqjL9+PmW5AOmQf/7N/+0iS7hAI8yD4HtlskXeSmHR6TxOSHiZYPdb11ivWp6KcueoC/t8mE359w1gkxnQLAPCKbiuNmMsNG8vslA0h4ZdSYv2iFppFxUayYSQve4LMVZc++PQa1+aNN7N+xJ2d9gfarX1kQvM23uN6GNZmBmcAYWVk6YeSnSGMteWrh2Wqmm1bbDtXmJHhH6N2SquXe6znumVPA2x/dDpdZXU+7n8AUEsDBBQAAgAIANamx1AhB7ysTAAAAGoAAAAkAAAAdW5pdmVyc2FsLW5vLXZpZGVvL3VuaXZlcnNhbC5wbmcueG1ss7GvyM1RKEstKs7Mz7NVMtQzULK34+WyKShKLctMLVeoAIoZ6RlAgJJCpa2SGRK3PDOlJMNWycLAEiGWkZqZnlECVGdgDhfUBxoJAFBLAQIAABQAAgAIALJUk0/W9W53OQMAAFkJAAAdAAAAAAAAAAEAAAAAAAAAAAB1bml2ZXJzYWwtbm8tdmlkZW8vcGxheWVyLnhtbFBLAQIAABQAAgAIANWmx1ANHO9AOQUAADAUAAAmAAAAAAAAAAEAAAAAAHQDAAB1bml2ZXJzYWwtbm8tdmlkZW8vY29tbW9uX21lc3NhZ2VzLmxuZ1BLAQIAABQAAgAIANWmx1DFTWnbpAAAAH4BAAA3AAAAAAAAAAEAAAAAAPEIAAB1bml2ZXJzYWwtbm8tdmlkZW8vcGxheWJhY2tfYW5kX25hdmlnYXRpb25fc2V0dGluZ3MueG1sUEsBAgAAFAACAAgA1abHUOVo6G+uBAAAohgAADAAAAAAAAAAAQAAAAAA6gkAAHVuaXZlcnNhbC1uby12aWRlby9mbGFzaF9wdWJsaXNoaW5nX3NldHRpbmdzLnhtbFBLAQIAABQAAgAIANWmx1BgoSsEZAMAAKoMAAAqAAAAAAAAAAEAAAAAAOYOAAB1bml2ZXJzYWwtbm8tdmlkZW8vZmxhc2hfc2tpbl9zZXR0aW5ncy54bWxQSwECAAAUAAIACADVpsdQe4N3bKoEAAAsGAAALwAAAAAAAAABAAAAAACSEgAAdW5pdmVyc2FsLW5vLXZpZGVvL2h0bWxfcHVibGlzaGluZ19zZXR0aW5ncy54bWxQSwECAAAUAAIACADVpsdQ0W4DBaABAABrBgAAKAAAAAAAAAABAAAAAACJFwAAdW5pdmVyc2FsLW5vLXZpZGVvL2h0bWxfc2tpbl9zZXR0aW5ncy5qc1BLAQIAABQAAgAIANWmx1CJEStXaQAAAG4AAAAlAAAAAAAAAAEAAAAAAG8ZAAB1bml2ZXJzYWwtbm8tdmlkZW8vbG9jYWxfc2V0dGluZ3MueG1sUEsBAgAAFAACAAgA1qbHUOFTtBquFwAAAScAACAAAAAAAAAAAAAAAAAAGxoAAHVuaXZlcnNhbC1uby12aWRlby91bml2ZXJzYWwucG5nUEsBAgAAFAACAAgA1qbHUCEHvKxMAAAAagAAACQAAAAAAAAAAQAAAAAABzIAAHVuaXZlcnNhbC1uby12aWRlby91bml2ZXJzYWwucG5nLnhtbFBLBQYAAAAACgAKAGADAACVMgAAAAA="/>
  <p:tag name="ISPRING_LMS_API_VERSION" val="SCORM 1.2"/>
  <p:tag name="ISPRING_ULTRA_SCORM_COURCE_TITLE" val="iCEV20017_First_Aid_Basics_LOGO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18{\uFFFD\uFFFD{4C164EFE-55ED-4573-8385-AFC332AEAD2A}&quot;,&quot;S:\\Current Productions\\ALT Tag PPTs\\RRTL (Really Ready to Load)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-no-video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CURRENT_PLAYER_ID" val="universal-no-video"/>
  <p:tag name="ISPRING_PRESENTATION_TITLE" val="iCEV20017_First_Aid_Basics_LOGO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15383</TotalTime>
  <Words>3876</Words>
  <Application>Microsoft Office PowerPoint</Application>
  <PresentationFormat>On-screen Show (4:3)</PresentationFormat>
  <Paragraphs>631</Paragraphs>
  <Slides>94</Slides>
  <Notes>94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1_Custom Design</vt:lpstr>
      <vt:lpstr>Custom Design</vt:lpstr>
      <vt:lpstr>First Aid Basics</vt:lpstr>
      <vt:lpstr>Objectives</vt:lpstr>
      <vt:lpstr>Main Menu</vt:lpstr>
      <vt:lpstr>First Aid Basics – Introduction to First Aid</vt:lpstr>
      <vt:lpstr>First Aid</vt:lpstr>
      <vt:lpstr>First Aid Kits</vt:lpstr>
      <vt:lpstr>First Aid Kits</vt:lpstr>
      <vt:lpstr>First Aid Kits</vt:lpstr>
      <vt:lpstr>Types of Injuries</vt:lpstr>
      <vt:lpstr>Common Injuries</vt:lpstr>
      <vt:lpstr>Emergency Action Steps</vt:lpstr>
      <vt:lpstr>Emergency Action Steps</vt:lpstr>
      <vt:lpstr>Emergency Action Steps</vt:lpstr>
      <vt:lpstr>Emergency Action Steps</vt:lpstr>
      <vt:lpstr>First Aid Basics – First Aid Techniques</vt:lpstr>
      <vt:lpstr>Cuts &amp; Scrapes</vt:lpstr>
      <vt:lpstr>Assessing Cuts &amp; Scrapes</vt:lpstr>
      <vt:lpstr>Assessing Cuts &amp; Scrapes</vt:lpstr>
      <vt:lpstr>Immediate Treatment</vt:lpstr>
      <vt:lpstr>Immediate Treatment</vt:lpstr>
      <vt:lpstr>Long-Term Treatment</vt:lpstr>
      <vt:lpstr>Immediate Treatment</vt:lpstr>
      <vt:lpstr>Immediate Treatment</vt:lpstr>
      <vt:lpstr>Immediate Treatment</vt:lpstr>
      <vt:lpstr>Signs of Internal Bleeding</vt:lpstr>
      <vt:lpstr>Puncture Wounds</vt:lpstr>
      <vt:lpstr>Assessing Puncture Wounds</vt:lpstr>
      <vt:lpstr>Immediate Treatment</vt:lpstr>
      <vt:lpstr>Immediate Treatment</vt:lpstr>
      <vt:lpstr>Long-Term Treatment</vt:lpstr>
      <vt:lpstr>Long-Term Treatment</vt:lpstr>
      <vt:lpstr>Common Household Poisons</vt:lpstr>
      <vt:lpstr>Types of Poisoning</vt:lpstr>
      <vt:lpstr>Identification of Poisoning</vt:lpstr>
      <vt:lpstr>Assessing Poisoning</vt:lpstr>
      <vt:lpstr>Assessing Poisoning</vt:lpstr>
      <vt:lpstr>Immediate Treatment for Ingestion Poisoning</vt:lpstr>
      <vt:lpstr>Immediate Treatment for Inhalation Poisoning</vt:lpstr>
      <vt:lpstr>Immediate Treatment for Dermal Poisoning</vt:lpstr>
      <vt:lpstr>Immediate Treatment for Ocular Poisoning</vt:lpstr>
      <vt:lpstr>Types of Burns</vt:lpstr>
      <vt:lpstr>Types of Burns</vt:lpstr>
      <vt:lpstr>Severity of Burns</vt:lpstr>
      <vt:lpstr>First-Degree Burns</vt:lpstr>
      <vt:lpstr>Second-Degree Burns</vt:lpstr>
      <vt:lpstr>Third-Degree Burns</vt:lpstr>
      <vt:lpstr>Immediate Treatment</vt:lpstr>
      <vt:lpstr>Immediate Treatment</vt:lpstr>
      <vt:lpstr>Immediate Treatment</vt:lpstr>
      <vt:lpstr>Immediate Treatment</vt:lpstr>
      <vt:lpstr>Long-Term Treatment</vt:lpstr>
      <vt:lpstr>Bone &amp; Joint Injuries</vt:lpstr>
      <vt:lpstr>Dislocations</vt:lpstr>
      <vt:lpstr>Assessing Dislocations</vt:lpstr>
      <vt:lpstr>Immediate Treatment</vt:lpstr>
      <vt:lpstr>Long-Term Treatment</vt:lpstr>
      <vt:lpstr>Sprains &amp; Strains</vt:lpstr>
      <vt:lpstr>Assessing Sprains &amp; Strains</vt:lpstr>
      <vt:lpstr>R.I.C.E.</vt:lpstr>
      <vt:lpstr>Long-Term Treatment for Sprains &amp; Strains</vt:lpstr>
      <vt:lpstr>Fractures</vt:lpstr>
      <vt:lpstr>Heat Exhaustion</vt:lpstr>
      <vt:lpstr>Heat Stroke</vt:lpstr>
      <vt:lpstr>Immediate Treatment</vt:lpstr>
      <vt:lpstr>Allergic Reactions</vt:lpstr>
      <vt:lpstr>Hay Fever</vt:lpstr>
      <vt:lpstr>Asthma</vt:lpstr>
      <vt:lpstr>Allergic Conjunctivitis </vt:lpstr>
      <vt:lpstr>Eczema</vt:lpstr>
      <vt:lpstr>Eczema</vt:lpstr>
      <vt:lpstr>Hives</vt:lpstr>
      <vt:lpstr>Anaphylactic Shock</vt:lpstr>
      <vt:lpstr>Anaphylactic Shock</vt:lpstr>
      <vt:lpstr>First Aid Basics – Emergency Responses</vt:lpstr>
      <vt:lpstr>Choking</vt:lpstr>
      <vt:lpstr>Assessing Choking</vt:lpstr>
      <vt:lpstr>The Heimlich Maneuver</vt:lpstr>
      <vt:lpstr>Steps of the Heimlich Maneuver</vt:lpstr>
      <vt:lpstr>Heimlich Maneuver</vt:lpstr>
      <vt:lpstr>Heart Problems</vt:lpstr>
      <vt:lpstr>Assessing Heart Problems</vt:lpstr>
      <vt:lpstr>Cardiopulmonary Resuscitation</vt:lpstr>
      <vt:lpstr>Steps of CPR </vt:lpstr>
      <vt:lpstr>Steps of CPR </vt:lpstr>
      <vt:lpstr>Steps of CPR</vt:lpstr>
      <vt:lpstr>Steps of CPR</vt:lpstr>
      <vt:lpstr>Steps of CPR</vt:lpstr>
      <vt:lpstr>Hands-Only™ CPR</vt:lpstr>
      <vt:lpstr>Automated External Defibrillators</vt:lpstr>
      <vt:lpstr>Sudden Illnesses</vt:lpstr>
      <vt:lpstr>Tips for Responding to Emergencies</vt:lpstr>
      <vt:lpstr>Tips for Responding to Emergencies</vt:lpstr>
      <vt:lpstr>Acknowledgments 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iCEV20017_First_Aid_Basics_LOGO</dc:title>
  <dc:creator>Megan O'Quinn</dc:creator>
  <cp:lastModifiedBy>Angela Dehls</cp:lastModifiedBy>
  <cp:revision>280</cp:revision>
  <cp:lastPrinted>2015-06-05T16:29:19Z</cp:lastPrinted>
  <dcterms:created xsi:type="dcterms:W3CDTF">2004-01-02T05:06:47Z</dcterms:created>
  <dcterms:modified xsi:type="dcterms:W3CDTF">2020-06-08T02:00:13Z</dcterms:modified>
</cp:coreProperties>
</file>